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56" r:id="rId2"/>
    <p:sldId id="257" r:id="rId3"/>
    <p:sldId id="258" r:id="rId4"/>
    <p:sldId id="259" r:id="rId5"/>
    <p:sldId id="260" r:id="rId6"/>
    <p:sldId id="262" r:id="rId7"/>
    <p:sldId id="261"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7" r:id="rId22"/>
    <p:sldId id="281" r:id="rId23"/>
    <p:sldId id="280" r:id="rId24"/>
    <p:sldId id="278" r:id="rId25"/>
    <p:sldId id="283" r:id="rId26"/>
    <p:sldId id="284" r:id="rId27"/>
    <p:sldId id="285" r:id="rId28"/>
    <p:sldId id="279" r:id="rId29"/>
    <p:sldId id="276" r:id="rId30"/>
    <p:sldId id="286" r:id="rId31"/>
    <p:sldId id="287" r:id="rId32"/>
    <p:sldId id="288" r:id="rId33"/>
    <p:sldId id="289" r:id="rId34"/>
    <p:sldId id="293" r:id="rId35"/>
    <p:sldId id="294" r:id="rId36"/>
    <p:sldId id="295" r:id="rId37"/>
    <p:sldId id="296" r:id="rId38"/>
    <p:sldId id="291" r:id="rId39"/>
    <p:sldId id="290" r:id="rId40"/>
    <p:sldId id="292"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56" autoAdjust="0"/>
    <p:restoredTop sz="94660"/>
  </p:normalViewPr>
  <p:slideViewPr>
    <p:cSldViewPr snapToGrid="0">
      <p:cViewPr varScale="1">
        <p:scale>
          <a:sx n="59" d="100"/>
          <a:sy n="59" d="100"/>
        </p:scale>
        <p:origin x="51" y="4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71AEA0-0BCE-4145-8E62-6731089BA804}" type="datetimeFigureOut">
              <a:rPr lang="en-US" smtClean="0"/>
              <a:t>9/19/2025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DC8240-21AE-4E70-986C-814F5B42A7B9}" type="slidenum">
              <a:rPr lang="en-US" smtClean="0"/>
              <a:t>‹#›</a:t>
            </a:fld>
            <a:endParaRPr lang="en-US"/>
          </a:p>
        </p:txBody>
      </p:sp>
    </p:spTree>
    <p:extLst>
      <p:ext uri="{BB962C8B-B14F-4D97-AF65-F5344CB8AC3E}">
        <p14:creationId xmlns:p14="http://schemas.microsoft.com/office/powerpoint/2010/main" val="1802469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DC8240-21AE-4E70-986C-814F5B42A7B9}" type="slidenum">
              <a:rPr lang="en-US" smtClean="0"/>
              <a:t>33</a:t>
            </a:fld>
            <a:endParaRPr lang="en-US"/>
          </a:p>
        </p:txBody>
      </p:sp>
    </p:spTree>
    <p:extLst>
      <p:ext uri="{BB962C8B-B14F-4D97-AF65-F5344CB8AC3E}">
        <p14:creationId xmlns:p14="http://schemas.microsoft.com/office/powerpoint/2010/main" val="6813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4075E-208C-3FBD-88BD-58B5CFD5CA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767F368-AB2E-0326-A57B-FDC2F598E2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6BAA5C-9225-EE66-B366-5115BDB6C7A3}"/>
              </a:ext>
            </a:extLst>
          </p:cNvPr>
          <p:cNvSpPr>
            <a:spLocks noGrp="1"/>
          </p:cNvSpPr>
          <p:nvPr>
            <p:ph type="dt" sz="half" idx="10"/>
          </p:nvPr>
        </p:nvSpPr>
        <p:spPr/>
        <p:txBody>
          <a:bodyPr/>
          <a:lstStyle/>
          <a:p>
            <a:fld id="{78E24A19-16F3-45B6-9F8F-073FF7D6049D}" type="datetimeFigureOut">
              <a:rPr lang="en-US" smtClean="0"/>
              <a:t>9/19/2025</a:t>
            </a:fld>
            <a:endParaRPr lang="en-US"/>
          </a:p>
        </p:txBody>
      </p:sp>
      <p:sp>
        <p:nvSpPr>
          <p:cNvPr id="5" name="Footer Placeholder 4">
            <a:extLst>
              <a:ext uri="{FF2B5EF4-FFF2-40B4-BE49-F238E27FC236}">
                <a16:creationId xmlns:a16="http://schemas.microsoft.com/office/drawing/2014/main" id="{242372AF-E8D8-8E8B-5BB0-CCC5421ECD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114524-9AC5-88B6-29E9-8399C89A73E2}"/>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4065076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3C40E-FAD2-FD37-CD1C-39AC1D65FE4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D87F0DB-2E2A-6405-C6EC-1F4EFA9452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219641-674A-8783-197F-6F1E7829B652}"/>
              </a:ext>
            </a:extLst>
          </p:cNvPr>
          <p:cNvSpPr>
            <a:spLocks noGrp="1"/>
          </p:cNvSpPr>
          <p:nvPr>
            <p:ph type="dt" sz="half" idx="10"/>
          </p:nvPr>
        </p:nvSpPr>
        <p:spPr/>
        <p:txBody>
          <a:bodyPr/>
          <a:lstStyle/>
          <a:p>
            <a:fld id="{78E24A19-16F3-45B6-9F8F-073FF7D6049D}" type="datetimeFigureOut">
              <a:rPr lang="en-US" smtClean="0"/>
              <a:t>9/19/2025</a:t>
            </a:fld>
            <a:endParaRPr lang="en-US"/>
          </a:p>
        </p:txBody>
      </p:sp>
      <p:sp>
        <p:nvSpPr>
          <p:cNvPr id="5" name="Footer Placeholder 4">
            <a:extLst>
              <a:ext uri="{FF2B5EF4-FFF2-40B4-BE49-F238E27FC236}">
                <a16:creationId xmlns:a16="http://schemas.microsoft.com/office/drawing/2014/main" id="{631FBF96-8CD2-F2F0-FAC7-F90C62A7F7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9D147-98E2-C8B1-C1BA-E3FF59E5C5CA}"/>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302209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A69FD4-8EA8-7166-4CE7-4CEE7805C2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AFD71BF-9C32-EDA8-19B4-E24F10A890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3EB970-46D8-2BB8-4915-703E87E413DC}"/>
              </a:ext>
            </a:extLst>
          </p:cNvPr>
          <p:cNvSpPr>
            <a:spLocks noGrp="1"/>
          </p:cNvSpPr>
          <p:nvPr>
            <p:ph type="dt" sz="half" idx="10"/>
          </p:nvPr>
        </p:nvSpPr>
        <p:spPr/>
        <p:txBody>
          <a:bodyPr/>
          <a:lstStyle/>
          <a:p>
            <a:fld id="{78E24A19-16F3-45B6-9F8F-073FF7D6049D}" type="datetimeFigureOut">
              <a:rPr lang="en-US" smtClean="0"/>
              <a:t>9/19/2025</a:t>
            </a:fld>
            <a:endParaRPr lang="en-US"/>
          </a:p>
        </p:txBody>
      </p:sp>
      <p:sp>
        <p:nvSpPr>
          <p:cNvPr id="5" name="Footer Placeholder 4">
            <a:extLst>
              <a:ext uri="{FF2B5EF4-FFF2-40B4-BE49-F238E27FC236}">
                <a16:creationId xmlns:a16="http://schemas.microsoft.com/office/drawing/2014/main" id="{C4E59511-33B3-CFD2-6467-A7F982088D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D061FC-DD72-44F2-2CDD-CBE6ACDB7C34}"/>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3160371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1CD5D-5239-596D-FFFB-3C3BA97076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9C090C-4EFD-4A37-4C44-4F06252C68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0A07B2-531D-30F1-9D25-4A24ED9700FB}"/>
              </a:ext>
            </a:extLst>
          </p:cNvPr>
          <p:cNvSpPr>
            <a:spLocks noGrp="1"/>
          </p:cNvSpPr>
          <p:nvPr>
            <p:ph type="dt" sz="half" idx="10"/>
          </p:nvPr>
        </p:nvSpPr>
        <p:spPr/>
        <p:txBody>
          <a:bodyPr/>
          <a:lstStyle/>
          <a:p>
            <a:fld id="{78E24A19-16F3-45B6-9F8F-073FF7D6049D}" type="datetimeFigureOut">
              <a:rPr lang="en-US" smtClean="0"/>
              <a:t>9/19/2025</a:t>
            </a:fld>
            <a:endParaRPr lang="en-US"/>
          </a:p>
        </p:txBody>
      </p:sp>
      <p:sp>
        <p:nvSpPr>
          <p:cNvPr id="5" name="Footer Placeholder 4">
            <a:extLst>
              <a:ext uri="{FF2B5EF4-FFF2-40B4-BE49-F238E27FC236}">
                <a16:creationId xmlns:a16="http://schemas.microsoft.com/office/drawing/2014/main" id="{7308E73E-DF1F-BC27-A395-2A10E6C827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33E2A5-AE3D-8A2E-DD09-94FC39A85550}"/>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4215920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EC2DC-DBAB-5E28-684C-17E47E2505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618EBC2-C0A5-8526-6E01-B3D2EF310DA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3912523-D3F1-AD34-F840-2EFFA723613A}"/>
              </a:ext>
            </a:extLst>
          </p:cNvPr>
          <p:cNvSpPr>
            <a:spLocks noGrp="1"/>
          </p:cNvSpPr>
          <p:nvPr>
            <p:ph type="dt" sz="half" idx="10"/>
          </p:nvPr>
        </p:nvSpPr>
        <p:spPr/>
        <p:txBody>
          <a:bodyPr/>
          <a:lstStyle/>
          <a:p>
            <a:fld id="{78E24A19-16F3-45B6-9F8F-073FF7D6049D}" type="datetimeFigureOut">
              <a:rPr lang="en-US" smtClean="0"/>
              <a:t>9/19/2025</a:t>
            </a:fld>
            <a:endParaRPr lang="en-US"/>
          </a:p>
        </p:txBody>
      </p:sp>
      <p:sp>
        <p:nvSpPr>
          <p:cNvPr id="5" name="Footer Placeholder 4">
            <a:extLst>
              <a:ext uri="{FF2B5EF4-FFF2-40B4-BE49-F238E27FC236}">
                <a16:creationId xmlns:a16="http://schemas.microsoft.com/office/drawing/2014/main" id="{872F6E30-2638-7EF4-CF30-CD5FD192AA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FE2768-8EE7-491E-9141-766D23EFAF59}"/>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7308215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200E7-E0E4-D080-CC66-398E807464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DFBB47-011F-7767-832A-89436035709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943E759-3D2C-252C-344F-04FFEF6E66F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436609-EA27-E20C-7102-62668CC0E3B3}"/>
              </a:ext>
            </a:extLst>
          </p:cNvPr>
          <p:cNvSpPr>
            <a:spLocks noGrp="1"/>
          </p:cNvSpPr>
          <p:nvPr>
            <p:ph type="dt" sz="half" idx="10"/>
          </p:nvPr>
        </p:nvSpPr>
        <p:spPr/>
        <p:txBody>
          <a:bodyPr/>
          <a:lstStyle/>
          <a:p>
            <a:fld id="{78E24A19-16F3-45B6-9F8F-073FF7D6049D}" type="datetimeFigureOut">
              <a:rPr lang="en-US" smtClean="0"/>
              <a:t>9/19/2025</a:t>
            </a:fld>
            <a:endParaRPr lang="en-US"/>
          </a:p>
        </p:txBody>
      </p:sp>
      <p:sp>
        <p:nvSpPr>
          <p:cNvPr id="6" name="Footer Placeholder 5">
            <a:extLst>
              <a:ext uri="{FF2B5EF4-FFF2-40B4-BE49-F238E27FC236}">
                <a16:creationId xmlns:a16="http://schemas.microsoft.com/office/drawing/2014/main" id="{39625D8C-73D2-C3D4-BB98-3F2CB80D68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CEF6D1-AB0D-0D2D-50C1-6A158843B1CB}"/>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1603238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FCF08-D86A-1828-8482-97383CCDA0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6CAE199-D0CF-775F-C38A-340CC63314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561A69-9F22-65D1-26D7-B988669A3B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939200-D5EA-AFD5-2FAB-EB09539F6E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C3DA73-9E9A-5C56-7D99-09B99611A9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B1DDA3-0DD1-8C2B-1036-A9F3B06616E3}"/>
              </a:ext>
            </a:extLst>
          </p:cNvPr>
          <p:cNvSpPr>
            <a:spLocks noGrp="1"/>
          </p:cNvSpPr>
          <p:nvPr>
            <p:ph type="dt" sz="half" idx="10"/>
          </p:nvPr>
        </p:nvSpPr>
        <p:spPr/>
        <p:txBody>
          <a:bodyPr/>
          <a:lstStyle/>
          <a:p>
            <a:fld id="{78E24A19-16F3-45B6-9F8F-073FF7D6049D}" type="datetimeFigureOut">
              <a:rPr lang="en-US" smtClean="0"/>
              <a:t>9/19/2025</a:t>
            </a:fld>
            <a:endParaRPr lang="en-US"/>
          </a:p>
        </p:txBody>
      </p:sp>
      <p:sp>
        <p:nvSpPr>
          <p:cNvPr id="8" name="Footer Placeholder 7">
            <a:extLst>
              <a:ext uri="{FF2B5EF4-FFF2-40B4-BE49-F238E27FC236}">
                <a16:creationId xmlns:a16="http://schemas.microsoft.com/office/drawing/2014/main" id="{5C48D945-98B5-09F2-83AF-F08DD8B21A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E823DA-C6A0-3EB6-8077-EC73758F4064}"/>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2096884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2076A-0CCA-BD59-1F4C-EEFCA57947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78ABCA-BC8D-78B5-472F-BA909A8CCCA7}"/>
              </a:ext>
            </a:extLst>
          </p:cNvPr>
          <p:cNvSpPr>
            <a:spLocks noGrp="1"/>
          </p:cNvSpPr>
          <p:nvPr>
            <p:ph type="dt" sz="half" idx="10"/>
          </p:nvPr>
        </p:nvSpPr>
        <p:spPr/>
        <p:txBody>
          <a:bodyPr/>
          <a:lstStyle/>
          <a:p>
            <a:fld id="{78E24A19-16F3-45B6-9F8F-073FF7D6049D}" type="datetimeFigureOut">
              <a:rPr lang="en-US" smtClean="0"/>
              <a:t>9/19/2025</a:t>
            </a:fld>
            <a:endParaRPr lang="en-US"/>
          </a:p>
        </p:txBody>
      </p:sp>
      <p:sp>
        <p:nvSpPr>
          <p:cNvPr id="4" name="Footer Placeholder 3">
            <a:extLst>
              <a:ext uri="{FF2B5EF4-FFF2-40B4-BE49-F238E27FC236}">
                <a16:creationId xmlns:a16="http://schemas.microsoft.com/office/drawing/2014/main" id="{00294963-1428-E9E3-8AE9-779613248D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31D7865-0082-11F4-8947-C35A8D3694D0}"/>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23439901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021DD7-534C-6412-00F2-25FE98789819}"/>
              </a:ext>
            </a:extLst>
          </p:cNvPr>
          <p:cNvSpPr>
            <a:spLocks noGrp="1"/>
          </p:cNvSpPr>
          <p:nvPr>
            <p:ph type="dt" sz="half" idx="10"/>
          </p:nvPr>
        </p:nvSpPr>
        <p:spPr/>
        <p:txBody>
          <a:bodyPr/>
          <a:lstStyle/>
          <a:p>
            <a:fld id="{78E24A19-16F3-45B6-9F8F-073FF7D6049D}" type="datetimeFigureOut">
              <a:rPr lang="en-US" smtClean="0"/>
              <a:t>9/19/2025</a:t>
            </a:fld>
            <a:endParaRPr lang="en-US"/>
          </a:p>
        </p:txBody>
      </p:sp>
      <p:sp>
        <p:nvSpPr>
          <p:cNvPr id="3" name="Footer Placeholder 2">
            <a:extLst>
              <a:ext uri="{FF2B5EF4-FFF2-40B4-BE49-F238E27FC236}">
                <a16:creationId xmlns:a16="http://schemas.microsoft.com/office/drawing/2014/main" id="{4DE34F4A-8524-B754-E0F3-BD9E9572C9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DC4735-81D1-1C59-7F7B-303C0475E2C2}"/>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1565419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4E702-BF26-10B0-3001-E095C0DB35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E2708D-509B-4112-89A9-EC5F641CD9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D4C127-17D0-65CA-F2A2-CD96F95DA4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CE4E9E-B651-88E2-7F36-0F421648EA5E}"/>
              </a:ext>
            </a:extLst>
          </p:cNvPr>
          <p:cNvSpPr>
            <a:spLocks noGrp="1"/>
          </p:cNvSpPr>
          <p:nvPr>
            <p:ph type="dt" sz="half" idx="10"/>
          </p:nvPr>
        </p:nvSpPr>
        <p:spPr/>
        <p:txBody>
          <a:bodyPr/>
          <a:lstStyle/>
          <a:p>
            <a:fld id="{78E24A19-16F3-45B6-9F8F-073FF7D6049D}" type="datetimeFigureOut">
              <a:rPr lang="en-US" smtClean="0"/>
              <a:t>9/19/2025</a:t>
            </a:fld>
            <a:endParaRPr lang="en-US"/>
          </a:p>
        </p:txBody>
      </p:sp>
      <p:sp>
        <p:nvSpPr>
          <p:cNvPr id="6" name="Footer Placeholder 5">
            <a:extLst>
              <a:ext uri="{FF2B5EF4-FFF2-40B4-BE49-F238E27FC236}">
                <a16:creationId xmlns:a16="http://schemas.microsoft.com/office/drawing/2014/main" id="{C86AC364-9A18-8F7A-65C1-9B38B35C6F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566701-2F1E-6C61-7E23-57F13BA6F438}"/>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847411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DF302-D680-DC74-EE90-3EBAF0540D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266CD7A-3E26-69BE-BF18-56F170D337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E72580-C5D0-7F6C-37E5-34A77B0EC4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F6F05C-D45F-3F27-4253-C56F338EB3DF}"/>
              </a:ext>
            </a:extLst>
          </p:cNvPr>
          <p:cNvSpPr>
            <a:spLocks noGrp="1"/>
          </p:cNvSpPr>
          <p:nvPr>
            <p:ph type="dt" sz="half" idx="10"/>
          </p:nvPr>
        </p:nvSpPr>
        <p:spPr/>
        <p:txBody>
          <a:bodyPr/>
          <a:lstStyle/>
          <a:p>
            <a:fld id="{78E24A19-16F3-45B6-9F8F-073FF7D6049D}" type="datetimeFigureOut">
              <a:rPr lang="en-US" smtClean="0"/>
              <a:t>9/19/2025</a:t>
            </a:fld>
            <a:endParaRPr lang="en-US"/>
          </a:p>
        </p:txBody>
      </p:sp>
      <p:sp>
        <p:nvSpPr>
          <p:cNvPr id="6" name="Footer Placeholder 5">
            <a:extLst>
              <a:ext uri="{FF2B5EF4-FFF2-40B4-BE49-F238E27FC236}">
                <a16:creationId xmlns:a16="http://schemas.microsoft.com/office/drawing/2014/main" id="{F58F70EC-CFD3-1C13-45FE-7E0963504E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C6EB9F-2E48-6992-A379-F4BEBA98703E}"/>
              </a:ext>
            </a:extLst>
          </p:cNvPr>
          <p:cNvSpPr>
            <a:spLocks noGrp="1"/>
          </p:cNvSpPr>
          <p:nvPr>
            <p:ph type="sldNum" sz="quarter" idx="12"/>
          </p:nvPr>
        </p:nvSpPr>
        <p:spPr/>
        <p:txBody>
          <a:bodyPr/>
          <a:lstStyle/>
          <a:p>
            <a:fld id="{AE0DCD9C-7A81-4356-A716-27CB6A727BBC}" type="slidenum">
              <a:rPr lang="en-US" smtClean="0"/>
              <a:t>‹#›</a:t>
            </a:fld>
            <a:endParaRPr lang="en-US"/>
          </a:p>
        </p:txBody>
      </p:sp>
    </p:spTree>
    <p:extLst>
      <p:ext uri="{BB962C8B-B14F-4D97-AF65-F5344CB8AC3E}">
        <p14:creationId xmlns:p14="http://schemas.microsoft.com/office/powerpoint/2010/main" val="628925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40BF57-162B-D384-443B-6058D6A879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4C4E51B-DA71-4B17-D004-B944D4C09C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2C5517-1A86-FF54-E923-63383743095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8E24A19-16F3-45B6-9F8F-073FF7D6049D}" type="datetimeFigureOut">
              <a:rPr lang="en-US" smtClean="0"/>
              <a:t>9/19/2025</a:t>
            </a:fld>
            <a:endParaRPr lang="en-US"/>
          </a:p>
        </p:txBody>
      </p:sp>
      <p:sp>
        <p:nvSpPr>
          <p:cNvPr id="5" name="Footer Placeholder 4">
            <a:extLst>
              <a:ext uri="{FF2B5EF4-FFF2-40B4-BE49-F238E27FC236}">
                <a16:creationId xmlns:a16="http://schemas.microsoft.com/office/drawing/2014/main" id="{B4D65F66-DF67-598C-A2E5-DB9074CC7C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3A1128E-0575-0947-0092-E9AD5294F0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E0DCD9C-7A81-4356-A716-27CB6A727BBC}" type="slidenum">
              <a:rPr lang="en-US" smtClean="0"/>
              <a:t>‹#›</a:t>
            </a:fld>
            <a:endParaRPr lang="en-US"/>
          </a:p>
        </p:txBody>
      </p:sp>
    </p:spTree>
    <p:extLst>
      <p:ext uri="{BB962C8B-B14F-4D97-AF65-F5344CB8AC3E}">
        <p14:creationId xmlns:p14="http://schemas.microsoft.com/office/powerpoint/2010/main" val="10058928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5A0D4D0-DC11-4CAA-AA17-A6B0C2B4F7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68BDFD-58F1-FCB2-3CE2-4D5903F64621}"/>
              </a:ext>
            </a:extLst>
          </p:cNvPr>
          <p:cNvSpPr>
            <a:spLocks noGrp="1"/>
          </p:cNvSpPr>
          <p:nvPr>
            <p:ph type="ctrTitle"/>
          </p:nvPr>
        </p:nvSpPr>
        <p:spPr>
          <a:xfrm>
            <a:off x="838199" y="2875823"/>
            <a:ext cx="2630937" cy="1157359"/>
          </a:xfrm>
        </p:spPr>
        <p:txBody>
          <a:bodyPr>
            <a:normAutofit/>
          </a:bodyPr>
          <a:lstStyle/>
          <a:p>
            <a:pPr algn="l"/>
            <a:r>
              <a:rPr lang="en-US" sz="7200" dirty="0">
                <a:solidFill>
                  <a:schemeClr val="bg1"/>
                </a:solidFill>
              </a:rPr>
              <a:t>LINUX</a:t>
            </a:r>
          </a:p>
        </p:txBody>
      </p:sp>
      <p:pic>
        <p:nvPicPr>
          <p:cNvPr id="18" name="Picture 17" descr="Data concept">
            <a:extLst>
              <a:ext uri="{FF2B5EF4-FFF2-40B4-BE49-F238E27FC236}">
                <a16:creationId xmlns:a16="http://schemas.microsoft.com/office/drawing/2014/main" id="{B4676F59-7B4E-113F-F474-C7C76C380A64}"/>
              </a:ext>
            </a:extLst>
          </p:cNvPr>
          <p:cNvPicPr>
            <a:picLocks noChangeAspect="1"/>
          </p:cNvPicPr>
          <p:nvPr/>
        </p:nvPicPr>
        <p:blipFill>
          <a:blip r:embed="rId2"/>
          <a:srcRect l="12684" r="37850"/>
          <a:stretch>
            <a:fillRect/>
          </a:stretch>
        </p:blipFill>
        <p:spPr>
          <a:xfrm>
            <a:off x="7668829" y="10"/>
            <a:ext cx="4523171" cy="6857990"/>
          </a:xfrm>
          <a:custGeom>
            <a:avLst/>
            <a:gdLst/>
            <a:ahLst/>
            <a:cxnLst/>
            <a:rect l="l" t="t" r="r" b="b"/>
            <a:pathLst>
              <a:path w="4523171" h="6858000">
                <a:moveTo>
                  <a:pt x="328959" y="6564619"/>
                </a:moveTo>
                <a:lnTo>
                  <a:pt x="306480" y="6588624"/>
                </a:lnTo>
                <a:cubicBezTo>
                  <a:pt x="298003" y="6597577"/>
                  <a:pt x="291954" y="6611341"/>
                  <a:pt x="289858" y="6625223"/>
                </a:cubicBezTo>
                <a:lnTo>
                  <a:pt x="289858" y="6625224"/>
                </a:lnTo>
                <a:lnTo>
                  <a:pt x="289870" y="6645551"/>
                </a:lnTo>
                <a:lnTo>
                  <a:pt x="296953" y="6662539"/>
                </a:lnTo>
                <a:lnTo>
                  <a:pt x="296953" y="6662541"/>
                </a:lnTo>
                <a:lnTo>
                  <a:pt x="296954" y="6662543"/>
                </a:lnTo>
                <a:lnTo>
                  <a:pt x="311551" y="6702975"/>
                </a:lnTo>
                <a:lnTo>
                  <a:pt x="297715" y="6742551"/>
                </a:lnTo>
                <a:lnTo>
                  <a:pt x="297714" y="6742554"/>
                </a:lnTo>
                <a:lnTo>
                  <a:pt x="283011" y="6776799"/>
                </a:lnTo>
                <a:lnTo>
                  <a:pt x="278238" y="6812061"/>
                </a:lnTo>
                <a:lnTo>
                  <a:pt x="278237" y="6812062"/>
                </a:lnTo>
                <a:lnTo>
                  <a:pt x="278237" y="6812063"/>
                </a:lnTo>
                <a:lnTo>
                  <a:pt x="278238" y="6812061"/>
                </a:lnTo>
                <a:lnTo>
                  <a:pt x="297714" y="6742554"/>
                </a:lnTo>
                <a:lnTo>
                  <a:pt x="297715" y="6742552"/>
                </a:lnTo>
                <a:cubicBezTo>
                  <a:pt x="306003" y="6729218"/>
                  <a:pt x="311147" y="6716168"/>
                  <a:pt x="311551" y="6702976"/>
                </a:cubicBezTo>
                <a:lnTo>
                  <a:pt x="311551" y="6702975"/>
                </a:lnTo>
                <a:lnTo>
                  <a:pt x="308405" y="6683026"/>
                </a:lnTo>
                <a:lnTo>
                  <a:pt x="296954" y="6662543"/>
                </a:lnTo>
                <a:lnTo>
                  <a:pt x="296953" y="6662540"/>
                </a:lnTo>
                <a:lnTo>
                  <a:pt x="296953" y="6662539"/>
                </a:lnTo>
                <a:lnTo>
                  <a:pt x="289858" y="6625224"/>
                </a:lnTo>
                <a:lnTo>
                  <a:pt x="306480" y="6588625"/>
                </a:lnTo>
                <a:cubicBezTo>
                  <a:pt x="312576" y="6582146"/>
                  <a:pt x="318672" y="6575478"/>
                  <a:pt x="328959" y="6564620"/>
                </a:cubicBezTo>
                <a:close/>
                <a:moveTo>
                  <a:pt x="248638" y="6438980"/>
                </a:moveTo>
                <a:cubicBezTo>
                  <a:pt x="258140" y="6444076"/>
                  <a:pt x="265617" y="6451649"/>
                  <a:pt x="268569" y="6463840"/>
                </a:cubicBezTo>
                <a:lnTo>
                  <a:pt x="268572" y="6463848"/>
                </a:lnTo>
                <a:lnTo>
                  <a:pt x="279556" y="6508051"/>
                </a:lnTo>
                <a:lnTo>
                  <a:pt x="282367" y="6513011"/>
                </a:lnTo>
                <a:lnTo>
                  <a:pt x="284834" y="6521803"/>
                </a:lnTo>
                <a:lnTo>
                  <a:pt x="301172" y="6546194"/>
                </a:lnTo>
                <a:lnTo>
                  <a:pt x="301172" y="6546193"/>
                </a:lnTo>
                <a:lnTo>
                  <a:pt x="282367" y="6513011"/>
                </a:lnTo>
                <a:lnTo>
                  <a:pt x="268572" y="6463848"/>
                </a:lnTo>
                <a:lnTo>
                  <a:pt x="268569" y="6463839"/>
                </a:lnTo>
                <a:close/>
                <a:moveTo>
                  <a:pt x="166047" y="6392242"/>
                </a:moveTo>
                <a:lnTo>
                  <a:pt x="173364" y="6407332"/>
                </a:lnTo>
                <a:lnTo>
                  <a:pt x="173364" y="6407331"/>
                </a:lnTo>
                <a:close/>
                <a:moveTo>
                  <a:pt x="401733" y="4221390"/>
                </a:moveTo>
                <a:lnTo>
                  <a:pt x="396017" y="4253013"/>
                </a:lnTo>
                <a:cubicBezTo>
                  <a:pt x="383824" y="4277400"/>
                  <a:pt x="368204" y="4300069"/>
                  <a:pt x="356201" y="4324644"/>
                </a:cubicBezTo>
                <a:cubicBezTo>
                  <a:pt x="350487" y="4336456"/>
                  <a:pt x="347439" y="4350553"/>
                  <a:pt x="347247" y="4363889"/>
                </a:cubicBezTo>
                <a:lnTo>
                  <a:pt x="347247" y="4363890"/>
                </a:lnTo>
                <a:cubicBezTo>
                  <a:pt x="346295" y="4403325"/>
                  <a:pt x="346295" y="4442761"/>
                  <a:pt x="348009" y="4482004"/>
                </a:cubicBezTo>
                <a:cubicBezTo>
                  <a:pt x="350677" y="4546776"/>
                  <a:pt x="351249" y="4612500"/>
                  <a:pt x="408019" y="4659174"/>
                </a:cubicBezTo>
                <a:cubicBezTo>
                  <a:pt x="412591" y="4662986"/>
                  <a:pt x="415259" y="4671176"/>
                  <a:pt x="416021" y="4677655"/>
                </a:cubicBezTo>
                <a:cubicBezTo>
                  <a:pt x="419640" y="4707564"/>
                  <a:pt x="420022" y="4738235"/>
                  <a:pt x="425928" y="4767764"/>
                </a:cubicBezTo>
                <a:lnTo>
                  <a:pt x="427237" y="4800482"/>
                </a:lnTo>
                <a:lnTo>
                  <a:pt x="412401" y="4828915"/>
                </a:lnTo>
                <a:cubicBezTo>
                  <a:pt x="404115" y="4837702"/>
                  <a:pt x="397114" y="4847213"/>
                  <a:pt x="391971" y="4857316"/>
                </a:cubicBezTo>
                <a:lnTo>
                  <a:pt x="390221" y="4863341"/>
                </a:lnTo>
                <a:lnTo>
                  <a:pt x="387469" y="4867613"/>
                </a:lnTo>
                <a:lnTo>
                  <a:pt x="382691" y="4889274"/>
                </a:lnTo>
                <a:lnTo>
                  <a:pt x="382691" y="4889275"/>
                </a:lnTo>
                <a:cubicBezTo>
                  <a:pt x="382122" y="4896713"/>
                  <a:pt x="382634" y="4904357"/>
                  <a:pt x="384396" y="4912168"/>
                </a:cubicBezTo>
                <a:lnTo>
                  <a:pt x="385799" y="4933804"/>
                </a:lnTo>
                <a:lnTo>
                  <a:pt x="378247" y="4957452"/>
                </a:lnTo>
                <a:lnTo>
                  <a:pt x="360964" y="4987036"/>
                </a:lnTo>
                <a:cubicBezTo>
                  <a:pt x="349725" y="5003800"/>
                  <a:pt x="335627" y="5022851"/>
                  <a:pt x="334485" y="5041520"/>
                </a:cubicBezTo>
                <a:cubicBezTo>
                  <a:pt x="333557" y="5057380"/>
                  <a:pt x="327458" y="5072410"/>
                  <a:pt x="321371" y="5087422"/>
                </a:cubicBezTo>
                <a:lnTo>
                  <a:pt x="321364" y="5087449"/>
                </a:lnTo>
                <a:lnTo>
                  <a:pt x="315482" y="5102460"/>
                </a:lnTo>
                <a:lnTo>
                  <a:pt x="308338" y="5133219"/>
                </a:lnTo>
                <a:lnTo>
                  <a:pt x="308337" y="5133223"/>
                </a:lnTo>
                <a:lnTo>
                  <a:pt x="308337" y="5133224"/>
                </a:lnTo>
                <a:lnTo>
                  <a:pt x="315052" y="5166113"/>
                </a:lnTo>
                <a:lnTo>
                  <a:pt x="314362" y="5172089"/>
                </a:lnTo>
                <a:cubicBezTo>
                  <a:pt x="313481" y="5174399"/>
                  <a:pt x="312290" y="5176875"/>
                  <a:pt x="311814" y="5179066"/>
                </a:cubicBezTo>
                <a:lnTo>
                  <a:pt x="311814" y="5179067"/>
                </a:lnTo>
                <a:cubicBezTo>
                  <a:pt x="304574" y="5214121"/>
                  <a:pt x="311624" y="5247078"/>
                  <a:pt x="335437" y="5272796"/>
                </a:cubicBezTo>
                <a:lnTo>
                  <a:pt x="360397" y="5321350"/>
                </a:lnTo>
                <a:lnTo>
                  <a:pt x="364317" y="5355013"/>
                </a:lnTo>
                <a:lnTo>
                  <a:pt x="359440" y="5385383"/>
                </a:lnTo>
                <a:cubicBezTo>
                  <a:pt x="356201" y="5398720"/>
                  <a:pt x="353915" y="5412056"/>
                  <a:pt x="351249" y="5425581"/>
                </a:cubicBezTo>
                <a:cubicBezTo>
                  <a:pt x="347439" y="5443869"/>
                  <a:pt x="343437" y="5462350"/>
                  <a:pt x="339627" y="5480636"/>
                </a:cubicBezTo>
                <a:cubicBezTo>
                  <a:pt x="337722" y="5489496"/>
                  <a:pt x="335151" y="5498831"/>
                  <a:pt x="335103" y="5507666"/>
                </a:cubicBezTo>
                <a:lnTo>
                  <a:pt x="335103" y="5507667"/>
                </a:lnTo>
                <a:lnTo>
                  <a:pt x="337324" y="5520421"/>
                </a:lnTo>
                <a:lnTo>
                  <a:pt x="345722" y="5531691"/>
                </a:lnTo>
                <a:lnTo>
                  <a:pt x="345723" y="5531693"/>
                </a:lnTo>
                <a:lnTo>
                  <a:pt x="355869" y="5547577"/>
                </a:lnTo>
                <a:lnTo>
                  <a:pt x="346295" y="5562745"/>
                </a:lnTo>
                <a:cubicBezTo>
                  <a:pt x="303622" y="5600466"/>
                  <a:pt x="276951" y="5646188"/>
                  <a:pt x="275047" y="5704482"/>
                </a:cubicBezTo>
                <a:cubicBezTo>
                  <a:pt x="274665" y="5716484"/>
                  <a:pt x="271999" y="5728677"/>
                  <a:pt x="269141" y="5740487"/>
                </a:cubicBezTo>
                <a:cubicBezTo>
                  <a:pt x="267426" y="5747727"/>
                  <a:pt x="265520" y="5756492"/>
                  <a:pt x="260376" y="5760872"/>
                </a:cubicBezTo>
                <a:cubicBezTo>
                  <a:pt x="221133" y="5794973"/>
                  <a:pt x="193890" y="5837456"/>
                  <a:pt x="171981" y="5883750"/>
                </a:cubicBezTo>
                <a:lnTo>
                  <a:pt x="171979" y="5883755"/>
                </a:lnTo>
                <a:lnTo>
                  <a:pt x="160957" y="5909350"/>
                </a:lnTo>
                <a:lnTo>
                  <a:pt x="154076" y="5935945"/>
                </a:lnTo>
                <a:lnTo>
                  <a:pt x="154075" y="5935948"/>
                </a:lnTo>
                <a:lnTo>
                  <a:pt x="154075" y="5935949"/>
                </a:lnTo>
                <a:lnTo>
                  <a:pt x="154242" y="5964476"/>
                </a:lnTo>
                <a:lnTo>
                  <a:pt x="157695" y="5993289"/>
                </a:lnTo>
                <a:lnTo>
                  <a:pt x="157695" y="5993291"/>
                </a:lnTo>
                <a:cubicBezTo>
                  <a:pt x="158837" y="6004531"/>
                  <a:pt x="158647" y="6017485"/>
                  <a:pt x="164171" y="6026440"/>
                </a:cubicBezTo>
                <a:cubicBezTo>
                  <a:pt x="181508" y="6054825"/>
                  <a:pt x="200176" y="6082258"/>
                  <a:pt x="220371" y="6108738"/>
                </a:cubicBezTo>
                <a:lnTo>
                  <a:pt x="234064" y="6133314"/>
                </a:lnTo>
                <a:lnTo>
                  <a:pt x="218468" y="6155599"/>
                </a:lnTo>
                <a:lnTo>
                  <a:pt x="218465" y="6155601"/>
                </a:lnTo>
                <a:cubicBezTo>
                  <a:pt x="196176" y="6175796"/>
                  <a:pt x="184556" y="6200943"/>
                  <a:pt x="179794" y="6228755"/>
                </a:cubicBezTo>
                <a:cubicBezTo>
                  <a:pt x="172363" y="6272763"/>
                  <a:pt x="166077" y="6317150"/>
                  <a:pt x="162457" y="6361538"/>
                </a:cubicBezTo>
                <a:lnTo>
                  <a:pt x="162457" y="6361539"/>
                </a:lnTo>
                <a:lnTo>
                  <a:pt x="179794" y="6228756"/>
                </a:lnTo>
                <a:cubicBezTo>
                  <a:pt x="184556" y="6200944"/>
                  <a:pt x="196176" y="6175797"/>
                  <a:pt x="218465" y="6155602"/>
                </a:cubicBezTo>
                <a:lnTo>
                  <a:pt x="218468" y="6155599"/>
                </a:lnTo>
                <a:lnTo>
                  <a:pt x="230364" y="6143189"/>
                </a:lnTo>
                <a:lnTo>
                  <a:pt x="234064" y="6133314"/>
                </a:lnTo>
                <a:lnTo>
                  <a:pt x="234064" y="6133313"/>
                </a:lnTo>
                <a:cubicBezTo>
                  <a:pt x="233993" y="6126883"/>
                  <a:pt x="229039" y="6120073"/>
                  <a:pt x="220371" y="6108737"/>
                </a:cubicBezTo>
                <a:cubicBezTo>
                  <a:pt x="200176" y="6082257"/>
                  <a:pt x="181508" y="6054824"/>
                  <a:pt x="164171" y="6026439"/>
                </a:cubicBezTo>
                <a:cubicBezTo>
                  <a:pt x="158647" y="6017484"/>
                  <a:pt x="158837" y="6004530"/>
                  <a:pt x="157695" y="5993290"/>
                </a:cubicBezTo>
                <a:lnTo>
                  <a:pt x="157695" y="5993289"/>
                </a:lnTo>
                <a:lnTo>
                  <a:pt x="154075" y="5935949"/>
                </a:lnTo>
                <a:lnTo>
                  <a:pt x="154076" y="5935945"/>
                </a:lnTo>
                <a:lnTo>
                  <a:pt x="171979" y="5883755"/>
                </a:lnTo>
                <a:lnTo>
                  <a:pt x="171981" y="5883751"/>
                </a:lnTo>
                <a:cubicBezTo>
                  <a:pt x="193890" y="5837457"/>
                  <a:pt x="221133" y="5794974"/>
                  <a:pt x="260376" y="5760873"/>
                </a:cubicBezTo>
                <a:cubicBezTo>
                  <a:pt x="265520" y="5756493"/>
                  <a:pt x="267426" y="5747728"/>
                  <a:pt x="269141" y="5740488"/>
                </a:cubicBezTo>
                <a:cubicBezTo>
                  <a:pt x="271999" y="5728678"/>
                  <a:pt x="274665" y="5716485"/>
                  <a:pt x="275047" y="5704483"/>
                </a:cubicBezTo>
                <a:cubicBezTo>
                  <a:pt x="276951" y="5646189"/>
                  <a:pt x="303622" y="5600467"/>
                  <a:pt x="346295" y="5562746"/>
                </a:cubicBezTo>
                <a:cubicBezTo>
                  <a:pt x="352392" y="5557317"/>
                  <a:pt x="355774" y="5552507"/>
                  <a:pt x="355869" y="5547578"/>
                </a:cubicBezTo>
                <a:lnTo>
                  <a:pt x="355869" y="5547577"/>
                </a:lnTo>
                <a:cubicBezTo>
                  <a:pt x="355964" y="5542648"/>
                  <a:pt x="352773" y="5537599"/>
                  <a:pt x="345723" y="5531692"/>
                </a:cubicBezTo>
                <a:lnTo>
                  <a:pt x="345722" y="5531691"/>
                </a:lnTo>
                <a:lnTo>
                  <a:pt x="335103" y="5507667"/>
                </a:lnTo>
                <a:lnTo>
                  <a:pt x="339627" y="5480637"/>
                </a:lnTo>
                <a:cubicBezTo>
                  <a:pt x="343437" y="5462351"/>
                  <a:pt x="347439" y="5443870"/>
                  <a:pt x="351249" y="5425582"/>
                </a:cubicBezTo>
                <a:cubicBezTo>
                  <a:pt x="353915" y="5412057"/>
                  <a:pt x="356201" y="5398721"/>
                  <a:pt x="359440" y="5385384"/>
                </a:cubicBezTo>
                <a:cubicBezTo>
                  <a:pt x="361965" y="5375002"/>
                  <a:pt x="363668" y="5364882"/>
                  <a:pt x="364317" y="5355014"/>
                </a:cubicBezTo>
                <a:lnTo>
                  <a:pt x="364317" y="5355013"/>
                </a:lnTo>
                <a:lnTo>
                  <a:pt x="362870" y="5326162"/>
                </a:lnTo>
                <a:lnTo>
                  <a:pt x="360397" y="5321350"/>
                </a:lnTo>
                <a:lnTo>
                  <a:pt x="359341" y="5312287"/>
                </a:lnTo>
                <a:cubicBezTo>
                  <a:pt x="354789" y="5298594"/>
                  <a:pt x="347082" y="5285440"/>
                  <a:pt x="335437" y="5272795"/>
                </a:cubicBezTo>
                <a:cubicBezTo>
                  <a:pt x="323531" y="5259936"/>
                  <a:pt x="315815" y="5245268"/>
                  <a:pt x="311981" y="5229432"/>
                </a:cubicBezTo>
                <a:lnTo>
                  <a:pt x="311814" y="5179067"/>
                </a:lnTo>
                <a:lnTo>
                  <a:pt x="314362" y="5172090"/>
                </a:lnTo>
                <a:cubicBezTo>
                  <a:pt x="315243" y="5169780"/>
                  <a:pt x="315814" y="5167637"/>
                  <a:pt x="315052" y="5166113"/>
                </a:cubicBezTo>
                <a:lnTo>
                  <a:pt x="315052" y="5166112"/>
                </a:lnTo>
                <a:lnTo>
                  <a:pt x="308337" y="5133224"/>
                </a:lnTo>
                <a:lnTo>
                  <a:pt x="308338" y="5133219"/>
                </a:lnTo>
                <a:lnTo>
                  <a:pt x="321364" y="5087449"/>
                </a:lnTo>
                <a:lnTo>
                  <a:pt x="327270" y="5072375"/>
                </a:lnTo>
                <a:cubicBezTo>
                  <a:pt x="330949" y="5062299"/>
                  <a:pt x="333866" y="5052095"/>
                  <a:pt x="334485" y="5041521"/>
                </a:cubicBezTo>
                <a:cubicBezTo>
                  <a:pt x="335627" y="5022852"/>
                  <a:pt x="349725" y="5003801"/>
                  <a:pt x="360964" y="4987037"/>
                </a:cubicBezTo>
                <a:cubicBezTo>
                  <a:pt x="366751" y="4978392"/>
                  <a:pt x="372458" y="4970096"/>
                  <a:pt x="376969" y="4961455"/>
                </a:cubicBezTo>
                <a:lnTo>
                  <a:pt x="378247" y="4957452"/>
                </a:lnTo>
                <a:lnTo>
                  <a:pt x="381039" y="4952672"/>
                </a:lnTo>
                <a:lnTo>
                  <a:pt x="385799" y="4933804"/>
                </a:lnTo>
                <a:cubicBezTo>
                  <a:pt x="386468" y="4927121"/>
                  <a:pt x="386111" y="4919978"/>
                  <a:pt x="384396" y="4912167"/>
                </a:cubicBezTo>
                <a:lnTo>
                  <a:pt x="382691" y="4889274"/>
                </a:lnTo>
                <a:lnTo>
                  <a:pt x="390221" y="4863341"/>
                </a:lnTo>
                <a:lnTo>
                  <a:pt x="412401" y="4828916"/>
                </a:lnTo>
                <a:cubicBezTo>
                  <a:pt x="420784" y="4819963"/>
                  <a:pt x="425356" y="4810580"/>
                  <a:pt x="427237" y="4800483"/>
                </a:cubicBezTo>
                <a:lnTo>
                  <a:pt x="427237" y="4800482"/>
                </a:lnTo>
                <a:cubicBezTo>
                  <a:pt x="429119" y="4790385"/>
                  <a:pt x="428309" y="4779574"/>
                  <a:pt x="425928" y="4767763"/>
                </a:cubicBezTo>
                <a:cubicBezTo>
                  <a:pt x="420022" y="4738234"/>
                  <a:pt x="419640" y="4707563"/>
                  <a:pt x="416021" y="4677654"/>
                </a:cubicBezTo>
                <a:cubicBezTo>
                  <a:pt x="415259" y="4671175"/>
                  <a:pt x="412591" y="4662985"/>
                  <a:pt x="408019" y="4659173"/>
                </a:cubicBezTo>
                <a:cubicBezTo>
                  <a:pt x="351249" y="4612499"/>
                  <a:pt x="350677" y="4546775"/>
                  <a:pt x="348009" y="4482003"/>
                </a:cubicBezTo>
                <a:lnTo>
                  <a:pt x="347247" y="4363890"/>
                </a:lnTo>
                <a:lnTo>
                  <a:pt x="356201" y="4324645"/>
                </a:lnTo>
                <a:cubicBezTo>
                  <a:pt x="368204" y="4300070"/>
                  <a:pt x="383824" y="4277401"/>
                  <a:pt x="396017" y="4253014"/>
                </a:cubicBezTo>
                <a:cubicBezTo>
                  <a:pt x="400781" y="4243872"/>
                  <a:pt x="400971" y="4232060"/>
                  <a:pt x="401733" y="4221391"/>
                </a:cubicBezTo>
                <a:close/>
                <a:moveTo>
                  <a:pt x="332842" y="2836171"/>
                </a:moveTo>
                <a:lnTo>
                  <a:pt x="332842" y="2836172"/>
                </a:lnTo>
                <a:cubicBezTo>
                  <a:pt x="336914" y="2839982"/>
                  <a:pt x="340200" y="2844316"/>
                  <a:pt x="341533" y="2848793"/>
                </a:cubicBezTo>
                <a:lnTo>
                  <a:pt x="358166" y="2903545"/>
                </a:lnTo>
                <a:lnTo>
                  <a:pt x="366072" y="2947858"/>
                </a:lnTo>
                <a:lnTo>
                  <a:pt x="366072" y="2947862"/>
                </a:lnTo>
                <a:lnTo>
                  <a:pt x="362488" y="2982147"/>
                </a:lnTo>
                <a:cubicBezTo>
                  <a:pt x="354392" y="3014152"/>
                  <a:pt x="350582" y="3045776"/>
                  <a:pt x="350796" y="3077400"/>
                </a:cubicBezTo>
                <a:lnTo>
                  <a:pt x="350796" y="3077401"/>
                </a:lnTo>
                <a:cubicBezTo>
                  <a:pt x="351010" y="3109025"/>
                  <a:pt x="355249" y="3140649"/>
                  <a:pt x="363250" y="3172654"/>
                </a:cubicBezTo>
                <a:cubicBezTo>
                  <a:pt x="389159" y="3276480"/>
                  <a:pt x="416591" y="3380305"/>
                  <a:pt x="410877" y="3489467"/>
                </a:cubicBezTo>
                <a:cubicBezTo>
                  <a:pt x="409925" y="3507563"/>
                  <a:pt x="421546" y="3529090"/>
                  <a:pt x="432976" y="3544713"/>
                </a:cubicBezTo>
                <a:cubicBezTo>
                  <a:pt x="438406" y="3552190"/>
                  <a:pt x="442585" y="3557715"/>
                  <a:pt x="445520" y="3562320"/>
                </a:cubicBezTo>
                <a:lnTo>
                  <a:pt x="450598" y="3574407"/>
                </a:lnTo>
                <a:lnTo>
                  <a:pt x="448246" y="3587173"/>
                </a:lnTo>
                <a:cubicBezTo>
                  <a:pt x="446228" y="3592231"/>
                  <a:pt x="442978" y="3598434"/>
                  <a:pt x="438500" y="3606816"/>
                </a:cubicBezTo>
                <a:cubicBezTo>
                  <a:pt x="434118" y="3614818"/>
                  <a:pt x="431452" y="3624724"/>
                  <a:pt x="424974" y="3630631"/>
                </a:cubicBezTo>
                <a:cubicBezTo>
                  <a:pt x="408496" y="3645681"/>
                  <a:pt x="402257" y="3662493"/>
                  <a:pt x="400733" y="3680162"/>
                </a:cubicBezTo>
                <a:lnTo>
                  <a:pt x="400733" y="3680163"/>
                </a:lnTo>
                <a:lnTo>
                  <a:pt x="404781" y="3734837"/>
                </a:lnTo>
                <a:lnTo>
                  <a:pt x="404399" y="3754651"/>
                </a:lnTo>
                <a:cubicBezTo>
                  <a:pt x="398399" y="3767129"/>
                  <a:pt x="396447" y="3778654"/>
                  <a:pt x="398042" y="3789775"/>
                </a:cubicBezTo>
                <a:lnTo>
                  <a:pt x="398042" y="3789776"/>
                </a:lnTo>
                <a:cubicBezTo>
                  <a:pt x="399638" y="3800896"/>
                  <a:pt x="404781" y="3811613"/>
                  <a:pt x="412973" y="3822472"/>
                </a:cubicBezTo>
                <a:lnTo>
                  <a:pt x="427308" y="3852619"/>
                </a:lnTo>
                <a:lnTo>
                  <a:pt x="417926" y="3885336"/>
                </a:lnTo>
                <a:lnTo>
                  <a:pt x="417925" y="3885337"/>
                </a:lnTo>
                <a:cubicBezTo>
                  <a:pt x="398494" y="3910103"/>
                  <a:pt x="388302" y="3935726"/>
                  <a:pt x="386040" y="3962158"/>
                </a:cubicBezTo>
                <a:lnTo>
                  <a:pt x="386040" y="3962159"/>
                </a:lnTo>
                <a:lnTo>
                  <a:pt x="388431" y="4002409"/>
                </a:lnTo>
                <a:lnTo>
                  <a:pt x="401733" y="4043837"/>
                </a:lnTo>
                <a:lnTo>
                  <a:pt x="401733" y="4043839"/>
                </a:lnTo>
                <a:lnTo>
                  <a:pt x="416855" y="4103825"/>
                </a:lnTo>
                <a:lnTo>
                  <a:pt x="405544" y="4165381"/>
                </a:lnTo>
                <a:lnTo>
                  <a:pt x="405543" y="4165382"/>
                </a:lnTo>
                <a:cubicBezTo>
                  <a:pt x="402114" y="4173479"/>
                  <a:pt x="401543" y="4182766"/>
                  <a:pt x="401638" y="4192386"/>
                </a:cubicBezTo>
                <a:lnTo>
                  <a:pt x="401638" y="4192387"/>
                </a:lnTo>
                <a:lnTo>
                  <a:pt x="405543" y="4165383"/>
                </a:lnTo>
                <a:lnTo>
                  <a:pt x="405544" y="4165381"/>
                </a:lnTo>
                <a:lnTo>
                  <a:pt x="414887" y="4134255"/>
                </a:lnTo>
                <a:lnTo>
                  <a:pt x="416855" y="4103825"/>
                </a:lnTo>
                <a:lnTo>
                  <a:pt x="416855" y="4103824"/>
                </a:lnTo>
                <a:cubicBezTo>
                  <a:pt x="415879" y="4083701"/>
                  <a:pt x="410497" y="4063841"/>
                  <a:pt x="401733" y="4043838"/>
                </a:cubicBezTo>
                <a:lnTo>
                  <a:pt x="401733" y="4043837"/>
                </a:lnTo>
                <a:lnTo>
                  <a:pt x="386040" y="3962159"/>
                </a:lnTo>
                <a:lnTo>
                  <a:pt x="395544" y="3923124"/>
                </a:lnTo>
                <a:cubicBezTo>
                  <a:pt x="400804" y="3910318"/>
                  <a:pt x="408210" y="3897721"/>
                  <a:pt x="417925" y="3885338"/>
                </a:cubicBezTo>
                <a:lnTo>
                  <a:pt x="417926" y="3885336"/>
                </a:lnTo>
                <a:lnTo>
                  <a:pt x="426528" y="3868763"/>
                </a:lnTo>
                <a:lnTo>
                  <a:pt x="427308" y="3852619"/>
                </a:lnTo>
                <a:lnTo>
                  <a:pt x="427308" y="3852618"/>
                </a:lnTo>
                <a:cubicBezTo>
                  <a:pt x="425642" y="3842045"/>
                  <a:pt x="420022" y="3831901"/>
                  <a:pt x="412973" y="3822471"/>
                </a:cubicBezTo>
                <a:lnTo>
                  <a:pt x="398042" y="3789775"/>
                </a:lnTo>
                <a:lnTo>
                  <a:pt x="404399" y="3754652"/>
                </a:lnTo>
                <a:cubicBezTo>
                  <a:pt x="407067" y="3749125"/>
                  <a:pt x="405733" y="3741315"/>
                  <a:pt x="404781" y="3734837"/>
                </a:cubicBezTo>
                <a:lnTo>
                  <a:pt x="404781" y="3734836"/>
                </a:lnTo>
                <a:lnTo>
                  <a:pt x="400733" y="3680163"/>
                </a:lnTo>
                <a:lnTo>
                  <a:pt x="407246" y="3654415"/>
                </a:lnTo>
                <a:cubicBezTo>
                  <a:pt x="411056" y="3646122"/>
                  <a:pt x="416735" y="3638157"/>
                  <a:pt x="424974" y="3630632"/>
                </a:cubicBezTo>
                <a:cubicBezTo>
                  <a:pt x="431452" y="3624725"/>
                  <a:pt x="434118" y="3614819"/>
                  <a:pt x="438500" y="3606817"/>
                </a:cubicBezTo>
                <a:cubicBezTo>
                  <a:pt x="447455" y="3590053"/>
                  <a:pt x="451503" y="3582004"/>
                  <a:pt x="450598" y="3574408"/>
                </a:cubicBezTo>
                <a:lnTo>
                  <a:pt x="450598" y="3574407"/>
                </a:lnTo>
                <a:cubicBezTo>
                  <a:pt x="449693" y="3566810"/>
                  <a:pt x="443835" y="3559667"/>
                  <a:pt x="432976" y="3544712"/>
                </a:cubicBezTo>
                <a:cubicBezTo>
                  <a:pt x="421546" y="3529089"/>
                  <a:pt x="409925" y="3507562"/>
                  <a:pt x="410877" y="3489466"/>
                </a:cubicBezTo>
                <a:cubicBezTo>
                  <a:pt x="416591" y="3380304"/>
                  <a:pt x="389159" y="3276479"/>
                  <a:pt x="363250" y="3172653"/>
                </a:cubicBezTo>
                <a:lnTo>
                  <a:pt x="350796" y="3077401"/>
                </a:lnTo>
                <a:lnTo>
                  <a:pt x="362488" y="2982148"/>
                </a:lnTo>
                <a:cubicBezTo>
                  <a:pt x="365441" y="2970575"/>
                  <a:pt x="366442" y="2959156"/>
                  <a:pt x="366072" y="2947862"/>
                </a:cubicBezTo>
                <a:lnTo>
                  <a:pt x="366072" y="2947861"/>
                </a:lnTo>
                <a:lnTo>
                  <a:pt x="366072" y="2947858"/>
                </a:lnTo>
                <a:lnTo>
                  <a:pt x="361441" y="2914327"/>
                </a:lnTo>
                <a:lnTo>
                  <a:pt x="358166" y="2903545"/>
                </a:lnTo>
                <a:lnTo>
                  <a:pt x="357138" y="2897784"/>
                </a:lnTo>
                <a:cubicBezTo>
                  <a:pt x="352392" y="2881306"/>
                  <a:pt x="346534" y="2865009"/>
                  <a:pt x="341533" y="2848792"/>
                </a:cubicBezTo>
                <a:close/>
                <a:moveTo>
                  <a:pt x="296001" y="2745351"/>
                </a:moveTo>
                <a:lnTo>
                  <a:pt x="289670" y="2770757"/>
                </a:lnTo>
                <a:lnTo>
                  <a:pt x="290080" y="2778005"/>
                </a:lnTo>
                <a:lnTo>
                  <a:pt x="289301" y="2782304"/>
                </a:lnTo>
                <a:lnTo>
                  <a:pt x="290501" y="2785439"/>
                </a:lnTo>
                <a:lnTo>
                  <a:pt x="290929" y="2793022"/>
                </a:lnTo>
                <a:lnTo>
                  <a:pt x="300579" y="2811779"/>
                </a:lnTo>
                <a:lnTo>
                  <a:pt x="300582" y="2811786"/>
                </a:lnTo>
                <a:lnTo>
                  <a:pt x="300583" y="2811786"/>
                </a:lnTo>
                <a:lnTo>
                  <a:pt x="300579" y="2811779"/>
                </a:lnTo>
                <a:lnTo>
                  <a:pt x="290501" y="2785439"/>
                </a:lnTo>
                <a:lnTo>
                  <a:pt x="290080" y="2778005"/>
                </a:lnTo>
                <a:close/>
                <a:moveTo>
                  <a:pt x="817328" y="1508457"/>
                </a:moveTo>
                <a:lnTo>
                  <a:pt x="845421" y="1596212"/>
                </a:lnTo>
                <a:cubicBezTo>
                  <a:pt x="847898" y="1604977"/>
                  <a:pt x="846373" y="1615835"/>
                  <a:pt x="843517" y="1624979"/>
                </a:cubicBezTo>
                <a:cubicBezTo>
                  <a:pt x="833801" y="1656222"/>
                  <a:pt x="809415" y="1676035"/>
                  <a:pt x="786935" y="1697752"/>
                </a:cubicBezTo>
                <a:cubicBezTo>
                  <a:pt x="777029" y="1707278"/>
                  <a:pt x="769981" y="1720422"/>
                  <a:pt x="764267" y="1733187"/>
                </a:cubicBezTo>
                <a:cubicBezTo>
                  <a:pt x="749595" y="1766334"/>
                  <a:pt x="736452" y="1800245"/>
                  <a:pt x="722546" y="1833774"/>
                </a:cubicBezTo>
                <a:cubicBezTo>
                  <a:pt x="721212" y="1837012"/>
                  <a:pt x="717783" y="1839678"/>
                  <a:pt x="714925" y="1842157"/>
                </a:cubicBezTo>
                <a:cubicBezTo>
                  <a:pt x="684824" y="1866921"/>
                  <a:pt x="654535" y="1891496"/>
                  <a:pt x="624434" y="1916453"/>
                </a:cubicBezTo>
                <a:cubicBezTo>
                  <a:pt x="618720" y="1921215"/>
                  <a:pt x="614528" y="1928075"/>
                  <a:pt x="609004" y="1933218"/>
                </a:cubicBezTo>
                <a:cubicBezTo>
                  <a:pt x="601384" y="1940458"/>
                  <a:pt x="594143" y="1949602"/>
                  <a:pt x="584999" y="1953412"/>
                </a:cubicBezTo>
                <a:cubicBezTo>
                  <a:pt x="556234" y="1965223"/>
                  <a:pt x="543850" y="1987893"/>
                  <a:pt x="538516" y="2016468"/>
                </a:cubicBezTo>
                <a:cubicBezTo>
                  <a:pt x="533563" y="2042569"/>
                  <a:pt x="529371" y="2068668"/>
                  <a:pt x="523657" y="2094577"/>
                </a:cubicBezTo>
                <a:cubicBezTo>
                  <a:pt x="516799" y="2126200"/>
                  <a:pt x="509369" y="2157635"/>
                  <a:pt x="500986" y="2188878"/>
                </a:cubicBezTo>
                <a:cubicBezTo>
                  <a:pt x="497366" y="2202403"/>
                  <a:pt x="493176" y="2216691"/>
                  <a:pt x="485746" y="2228313"/>
                </a:cubicBezTo>
                <a:cubicBezTo>
                  <a:pt x="465171" y="2260889"/>
                  <a:pt x="451265" y="2295752"/>
                  <a:pt x="456789" y="2334043"/>
                </a:cubicBezTo>
                <a:cubicBezTo>
                  <a:pt x="461171" y="2364714"/>
                  <a:pt x="449931" y="2390433"/>
                  <a:pt x="432404" y="2409484"/>
                </a:cubicBezTo>
                <a:cubicBezTo>
                  <a:pt x="424451" y="2418153"/>
                  <a:pt x="418938" y="2426976"/>
                  <a:pt x="415304" y="2435912"/>
                </a:cubicBezTo>
                <a:lnTo>
                  <a:pt x="415304" y="2435912"/>
                </a:lnTo>
                <a:lnTo>
                  <a:pt x="415303" y="2435912"/>
                </a:lnTo>
                <a:lnTo>
                  <a:pt x="412309" y="2449831"/>
                </a:lnTo>
                <a:lnTo>
                  <a:pt x="409472" y="2463016"/>
                </a:lnTo>
                <a:lnTo>
                  <a:pt x="409472" y="2463017"/>
                </a:lnTo>
                <a:lnTo>
                  <a:pt x="411535" y="2490550"/>
                </a:lnTo>
                <a:lnTo>
                  <a:pt x="418115" y="2518262"/>
                </a:lnTo>
                <a:lnTo>
                  <a:pt x="418115" y="2518264"/>
                </a:lnTo>
                <a:lnTo>
                  <a:pt x="421759" y="2545006"/>
                </a:lnTo>
                <a:lnTo>
                  <a:pt x="417545" y="2571033"/>
                </a:lnTo>
                <a:cubicBezTo>
                  <a:pt x="405543" y="2612944"/>
                  <a:pt x="372966" y="2640949"/>
                  <a:pt x="344391" y="2668000"/>
                </a:cubicBezTo>
                <a:cubicBezTo>
                  <a:pt x="320006" y="2691053"/>
                  <a:pt x="306290" y="2716962"/>
                  <a:pt x="296001" y="2745347"/>
                </a:cubicBezTo>
                <a:lnTo>
                  <a:pt x="296001" y="2745348"/>
                </a:lnTo>
                <a:cubicBezTo>
                  <a:pt x="306290" y="2716963"/>
                  <a:pt x="320006" y="2691054"/>
                  <a:pt x="344391" y="2668001"/>
                </a:cubicBezTo>
                <a:cubicBezTo>
                  <a:pt x="372966" y="2640950"/>
                  <a:pt x="405543" y="2612945"/>
                  <a:pt x="417545" y="2571034"/>
                </a:cubicBezTo>
                <a:cubicBezTo>
                  <a:pt x="420117" y="2561985"/>
                  <a:pt x="421593" y="2553555"/>
                  <a:pt x="421760" y="2545006"/>
                </a:cubicBezTo>
                <a:lnTo>
                  <a:pt x="421759" y="2545006"/>
                </a:lnTo>
                <a:lnTo>
                  <a:pt x="421760" y="2545005"/>
                </a:lnTo>
                <a:cubicBezTo>
                  <a:pt x="421926" y="2536456"/>
                  <a:pt x="420783" y="2527789"/>
                  <a:pt x="418115" y="2518263"/>
                </a:cubicBezTo>
                <a:lnTo>
                  <a:pt x="418115" y="2518262"/>
                </a:lnTo>
                <a:lnTo>
                  <a:pt x="409472" y="2463017"/>
                </a:lnTo>
                <a:lnTo>
                  <a:pt x="412309" y="2449831"/>
                </a:lnTo>
                <a:lnTo>
                  <a:pt x="415304" y="2435912"/>
                </a:lnTo>
                <a:lnTo>
                  <a:pt x="432404" y="2409485"/>
                </a:lnTo>
                <a:cubicBezTo>
                  <a:pt x="449931" y="2390434"/>
                  <a:pt x="461171" y="2364715"/>
                  <a:pt x="456789" y="2334044"/>
                </a:cubicBezTo>
                <a:cubicBezTo>
                  <a:pt x="451265" y="2295753"/>
                  <a:pt x="465171" y="2260890"/>
                  <a:pt x="485746" y="2228314"/>
                </a:cubicBezTo>
                <a:cubicBezTo>
                  <a:pt x="493176" y="2216692"/>
                  <a:pt x="497366" y="2202404"/>
                  <a:pt x="500986" y="2188879"/>
                </a:cubicBezTo>
                <a:cubicBezTo>
                  <a:pt x="509369" y="2157636"/>
                  <a:pt x="516799" y="2126201"/>
                  <a:pt x="523657" y="2094578"/>
                </a:cubicBezTo>
                <a:cubicBezTo>
                  <a:pt x="529371" y="2068669"/>
                  <a:pt x="533563" y="2042570"/>
                  <a:pt x="538516" y="2016469"/>
                </a:cubicBezTo>
                <a:cubicBezTo>
                  <a:pt x="543850" y="1987894"/>
                  <a:pt x="556234" y="1965224"/>
                  <a:pt x="584999" y="1953413"/>
                </a:cubicBezTo>
                <a:cubicBezTo>
                  <a:pt x="594143" y="1949603"/>
                  <a:pt x="601384" y="1940459"/>
                  <a:pt x="609004" y="1933219"/>
                </a:cubicBezTo>
                <a:cubicBezTo>
                  <a:pt x="614528" y="1928076"/>
                  <a:pt x="618720" y="1921216"/>
                  <a:pt x="624434" y="1916454"/>
                </a:cubicBezTo>
                <a:cubicBezTo>
                  <a:pt x="654535" y="1891497"/>
                  <a:pt x="684824" y="1866922"/>
                  <a:pt x="714925" y="1842158"/>
                </a:cubicBezTo>
                <a:cubicBezTo>
                  <a:pt x="717783" y="1839679"/>
                  <a:pt x="721212" y="1837013"/>
                  <a:pt x="722546" y="1833775"/>
                </a:cubicBezTo>
                <a:cubicBezTo>
                  <a:pt x="736452" y="1800246"/>
                  <a:pt x="749596" y="1766335"/>
                  <a:pt x="764267" y="1733188"/>
                </a:cubicBezTo>
                <a:cubicBezTo>
                  <a:pt x="769981" y="1720423"/>
                  <a:pt x="777029" y="1707279"/>
                  <a:pt x="786936" y="1697753"/>
                </a:cubicBezTo>
                <a:cubicBezTo>
                  <a:pt x="809416" y="1676036"/>
                  <a:pt x="833801" y="1656223"/>
                  <a:pt x="843517" y="1624980"/>
                </a:cubicBezTo>
                <a:cubicBezTo>
                  <a:pt x="846374" y="1615836"/>
                  <a:pt x="847899" y="1604978"/>
                  <a:pt x="845422" y="1596213"/>
                </a:cubicBezTo>
                <a:close/>
                <a:moveTo>
                  <a:pt x="798723" y="1459072"/>
                </a:moveTo>
                <a:lnTo>
                  <a:pt x="807941" y="1481571"/>
                </a:lnTo>
                <a:lnTo>
                  <a:pt x="798724" y="1459073"/>
                </a:lnTo>
                <a:close/>
                <a:moveTo>
                  <a:pt x="779530" y="1268757"/>
                </a:moveTo>
                <a:lnTo>
                  <a:pt x="774363" y="1286068"/>
                </a:lnTo>
                <a:cubicBezTo>
                  <a:pt x="759789" y="1306929"/>
                  <a:pt x="753550" y="1328551"/>
                  <a:pt x="752025" y="1350626"/>
                </a:cubicBezTo>
                <a:lnTo>
                  <a:pt x="757620" y="1413839"/>
                </a:lnTo>
                <a:lnTo>
                  <a:pt x="752026" y="1350627"/>
                </a:lnTo>
                <a:cubicBezTo>
                  <a:pt x="753550" y="1328552"/>
                  <a:pt x="759790" y="1306929"/>
                  <a:pt x="774363" y="1286069"/>
                </a:cubicBezTo>
                <a:cubicBezTo>
                  <a:pt x="777506" y="1281688"/>
                  <a:pt x="779078" y="1275401"/>
                  <a:pt x="779530" y="1268757"/>
                </a:cubicBezTo>
                <a:close/>
                <a:moveTo>
                  <a:pt x="837801" y="773034"/>
                </a:moveTo>
                <a:lnTo>
                  <a:pt x="829801" y="854378"/>
                </a:lnTo>
                <a:cubicBezTo>
                  <a:pt x="827515" y="878955"/>
                  <a:pt x="826753" y="903721"/>
                  <a:pt x="798747" y="915342"/>
                </a:cubicBezTo>
                <a:cubicBezTo>
                  <a:pt x="794365" y="917058"/>
                  <a:pt x="791127" y="922772"/>
                  <a:pt x="788269" y="927154"/>
                </a:cubicBezTo>
                <a:cubicBezTo>
                  <a:pt x="744261" y="994784"/>
                  <a:pt x="745405" y="1030979"/>
                  <a:pt x="791889" y="1097086"/>
                </a:cubicBezTo>
                <a:cubicBezTo>
                  <a:pt x="796651" y="1103944"/>
                  <a:pt x="800081" y="1118612"/>
                  <a:pt x="796271" y="1123184"/>
                </a:cubicBezTo>
                <a:cubicBezTo>
                  <a:pt x="780459" y="1142616"/>
                  <a:pt x="773411" y="1162953"/>
                  <a:pt x="771553" y="1184028"/>
                </a:cubicBezTo>
                <a:cubicBezTo>
                  <a:pt x="773411" y="1162953"/>
                  <a:pt x="780460" y="1142617"/>
                  <a:pt x="796272" y="1123185"/>
                </a:cubicBezTo>
                <a:cubicBezTo>
                  <a:pt x="800082" y="1118613"/>
                  <a:pt x="796652" y="1103945"/>
                  <a:pt x="791890" y="1097087"/>
                </a:cubicBezTo>
                <a:cubicBezTo>
                  <a:pt x="745406" y="1030980"/>
                  <a:pt x="744262" y="994785"/>
                  <a:pt x="788270" y="927155"/>
                </a:cubicBezTo>
                <a:cubicBezTo>
                  <a:pt x="791128" y="922773"/>
                  <a:pt x="794366" y="917059"/>
                  <a:pt x="798748" y="915343"/>
                </a:cubicBezTo>
                <a:cubicBezTo>
                  <a:pt x="826753" y="903722"/>
                  <a:pt x="827515" y="878956"/>
                  <a:pt x="829801" y="854379"/>
                </a:cubicBezTo>
                <a:cubicBezTo>
                  <a:pt x="832277" y="827329"/>
                  <a:pt x="835515" y="800276"/>
                  <a:pt x="837801" y="773035"/>
                </a:cubicBezTo>
                <a:close/>
                <a:moveTo>
                  <a:pt x="782400" y="517850"/>
                </a:moveTo>
                <a:lnTo>
                  <a:pt x="791317" y="556046"/>
                </a:lnTo>
                <a:cubicBezTo>
                  <a:pt x="793413" y="564047"/>
                  <a:pt x="798937" y="572621"/>
                  <a:pt x="797795" y="580049"/>
                </a:cubicBezTo>
                <a:cubicBezTo>
                  <a:pt x="794461" y="601577"/>
                  <a:pt x="796890" y="622200"/>
                  <a:pt x="801176" y="642536"/>
                </a:cubicBezTo>
                <a:lnTo>
                  <a:pt x="813700" y="694927"/>
                </a:lnTo>
                <a:lnTo>
                  <a:pt x="801177" y="642537"/>
                </a:lnTo>
                <a:cubicBezTo>
                  <a:pt x="796891" y="622200"/>
                  <a:pt x="794462" y="601578"/>
                  <a:pt x="797796" y="580050"/>
                </a:cubicBezTo>
                <a:cubicBezTo>
                  <a:pt x="798938" y="572622"/>
                  <a:pt x="793414" y="564048"/>
                  <a:pt x="791318" y="556047"/>
                </a:cubicBezTo>
                <a:close/>
                <a:moveTo>
                  <a:pt x="783887" y="313532"/>
                </a:moveTo>
                <a:lnTo>
                  <a:pt x="786245" y="324057"/>
                </a:lnTo>
                <a:cubicBezTo>
                  <a:pt x="786031" y="328963"/>
                  <a:pt x="785126" y="334583"/>
                  <a:pt x="784459" y="338869"/>
                </a:cubicBezTo>
                <a:lnTo>
                  <a:pt x="784453" y="338902"/>
                </a:lnTo>
                <a:lnTo>
                  <a:pt x="778363" y="367327"/>
                </a:lnTo>
                <a:lnTo>
                  <a:pt x="774553" y="395639"/>
                </a:lnTo>
                <a:lnTo>
                  <a:pt x="784453" y="338902"/>
                </a:lnTo>
                <a:lnTo>
                  <a:pt x="784460" y="338870"/>
                </a:lnTo>
                <a:cubicBezTo>
                  <a:pt x="785794" y="330298"/>
                  <a:pt x="788080" y="316389"/>
                  <a:pt x="783888" y="313533"/>
                </a:cubicBezTo>
                <a:close/>
                <a:moveTo>
                  <a:pt x="761560" y="281567"/>
                </a:moveTo>
                <a:lnTo>
                  <a:pt x="766454" y="295414"/>
                </a:lnTo>
                <a:lnTo>
                  <a:pt x="766455" y="295414"/>
                </a:lnTo>
                <a:close/>
                <a:moveTo>
                  <a:pt x="774880" y="24485"/>
                </a:moveTo>
                <a:lnTo>
                  <a:pt x="777142" y="74128"/>
                </a:lnTo>
                <a:cubicBezTo>
                  <a:pt x="775758" y="100173"/>
                  <a:pt x="771253" y="125875"/>
                  <a:pt x="767023" y="151568"/>
                </a:cubicBezTo>
                <a:lnTo>
                  <a:pt x="766824" y="153387"/>
                </a:lnTo>
                <a:lnTo>
                  <a:pt x="763010" y="177270"/>
                </a:lnTo>
                <a:lnTo>
                  <a:pt x="758551" y="228943"/>
                </a:lnTo>
                <a:lnTo>
                  <a:pt x="766824" y="153387"/>
                </a:lnTo>
                <a:lnTo>
                  <a:pt x="771220" y="125860"/>
                </a:lnTo>
                <a:cubicBezTo>
                  <a:pt x="773910" y="108702"/>
                  <a:pt x="776220" y="91491"/>
                  <a:pt x="777143" y="74128"/>
                </a:cubicBezTo>
                <a:close/>
                <a:moveTo>
                  <a:pt x="313354" y="0"/>
                </a:moveTo>
                <a:lnTo>
                  <a:pt x="777461" y="0"/>
                </a:lnTo>
                <a:lnTo>
                  <a:pt x="774743" y="21485"/>
                </a:lnTo>
                <a:lnTo>
                  <a:pt x="777461" y="0"/>
                </a:lnTo>
                <a:lnTo>
                  <a:pt x="4523171" y="1"/>
                </a:lnTo>
                <a:lnTo>
                  <a:pt x="4523171" y="6858000"/>
                </a:lnTo>
                <a:lnTo>
                  <a:pt x="284400" y="6858000"/>
                </a:lnTo>
                <a:lnTo>
                  <a:pt x="112147" y="6858000"/>
                </a:lnTo>
                <a:lnTo>
                  <a:pt x="102447" y="6815515"/>
                </a:lnTo>
                <a:cubicBezTo>
                  <a:pt x="96923" y="6793034"/>
                  <a:pt x="87016" y="6771318"/>
                  <a:pt x="83396" y="6748457"/>
                </a:cubicBezTo>
                <a:cubicBezTo>
                  <a:pt x="74824" y="6694163"/>
                  <a:pt x="68728" y="6639487"/>
                  <a:pt x="61870" y="6584811"/>
                </a:cubicBezTo>
                <a:cubicBezTo>
                  <a:pt x="54821" y="6528423"/>
                  <a:pt x="47391" y="6472224"/>
                  <a:pt x="41105" y="6415832"/>
                </a:cubicBezTo>
                <a:cubicBezTo>
                  <a:pt x="37865" y="6384971"/>
                  <a:pt x="37295" y="6353918"/>
                  <a:pt x="34247" y="6323057"/>
                </a:cubicBezTo>
                <a:cubicBezTo>
                  <a:pt x="31579" y="6296004"/>
                  <a:pt x="26626" y="6269143"/>
                  <a:pt x="23386" y="6242092"/>
                </a:cubicBezTo>
                <a:cubicBezTo>
                  <a:pt x="20720" y="6218659"/>
                  <a:pt x="19196" y="6195036"/>
                  <a:pt x="16528" y="6171604"/>
                </a:cubicBezTo>
                <a:cubicBezTo>
                  <a:pt x="12148" y="6134074"/>
                  <a:pt x="7194" y="6096735"/>
                  <a:pt x="2622" y="6059396"/>
                </a:cubicBezTo>
                <a:lnTo>
                  <a:pt x="0" y="6041768"/>
                </a:lnTo>
                <a:lnTo>
                  <a:pt x="0" y="6000936"/>
                </a:lnTo>
                <a:lnTo>
                  <a:pt x="3670" y="5957594"/>
                </a:lnTo>
                <a:lnTo>
                  <a:pt x="0" y="5912510"/>
                </a:lnTo>
                <a:lnTo>
                  <a:pt x="0" y="5886400"/>
                </a:lnTo>
                <a:lnTo>
                  <a:pt x="1098" y="5864317"/>
                </a:lnTo>
                <a:cubicBezTo>
                  <a:pt x="7576" y="5839360"/>
                  <a:pt x="16720" y="5815168"/>
                  <a:pt x="24720" y="5790591"/>
                </a:cubicBezTo>
                <a:cubicBezTo>
                  <a:pt x="25672" y="5787923"/>
                  <a:pt x="25864" y="5784685"/>
                  <a:pt x="26434" y="5781829"/>
                </a:cubicBezTo>
                <a:cubicBezTo>
                  <a:pt x="29675" y="5765634"/>
                  <a:pt x="32913" y="5749633"/>
                  <a:pt x="35771" y="5733439"/>
                </a:cubicBezTo>
                <a:cubicBezTo>
                  <a:pt x="37295" y="5724677"/>
                  <a:pt x="37485" y="5715722"/>
                  <a:pt x="38819" y="5706958"/>
                </a:cubicBezTo>
                <a:cubicBezTo>
                  <a:pt x="44153" y="5673049"/>
                  <a:pt x="35199" y="5635710"/>
                  <a:pt x="58250" y="5606371"/>
                </a:cubicBezTo>
                <a:cubicBezTo>
                  <a:pt x="73110" y="5587320"/>
                  <a:pt x="69680" y="5568841"/>
                  <a:pt x="67394" y="5548459"/>
                </a:cubicBezTo>
                <a:cubicBezTo>
                  <a:pt x="65680" y="5533026"/>
                  <a:pt x="66252" y="5517214"/>
                  <a:pt x="66060" y="5501593"/>
                </a:cubicBezTo>
                <a:cubicBezTo>
                  <a:pt x="65490" y="5474160"/>
                  <a:pt x="65298" y="5446727"/>
                  <a:pt x="64346" y="5419294"/>
                </a:cubicBezTo>
                <a:cubicBezTo>
                  <a:pt x="63966" y="5410530"/>
                  <a:pt x="59202" y="5401578"/>
                  <a:pt x="59964" y="5393004"/>
                </a:cubicBezTo>
                <a:cubicBezTo>
                  <a:pt x="63584" y="5353378"/>
                  <a:pt x="69300" y="5313753"/>
                  <a:pt x="72538" y="5274128"/>
                </a:cubicBezTo>
                <a:cubicBezTo>
                  <a:pt x="74442" y="5251649"/>
                  <a:pt x="70824" y="5228596"/>
                  <a:pt x="73490" y="5206307"/>
                </a:cubicBezTo>
                <a:cubicBezTo>
                  <a:pt x="76538" y="5180590"/>
                  <a:pt x="84348" y="5155444"/>
                  <a:pt x="89113" y="5129915"/>
                </a:cubicBezTo>
                <a:cubicBezTo>
                  <a:pt x="90445" y="5122866"/>
                  <a:pt x="88731" y="5115056"/>
                  <a:pt x="88351" y="5107626"/>
                </a:cubicBezTo>
                <a:cubicBezTo>
                  <a:pt x="87968" y="5099244"/>
                  <a:pt x="87206" y="5091051"/>
                  <a:pt x="87016" y="5082669"/>
                </a:cubicBezTo>
                <a:cubicBezTo>
                  <a:pt x="86634" y="5057140"/>
                  <a:pt x="87206" y="5031613"/>
                  <a:pt x="85872" y="5006085"/>
                </a:cubicBezTo>
                <a:cubicBezTo>
                  <a:pt x="85110" y="4990464"/>
                  <a:pt x="77300" y="4974081"/>
                  <a:pt x="80158" y="4959601"/>
                </a:cubicBezTo>
                <a:cubicBezTo>
                  <a:pt x="85682" y="4930074"/>
                  <a:pt x="73300" y="4900545"/>
                  <a:pt x="83586" y="4871018"/>
                </a:cubicBezTo>
                <a:cubicBezTo>
                  <a:pt x="86634" y="4861872"/>
                  <a:pt x="79014" y="4849299"/>
                  <a:pt x="78634" y="4838249"/>
                </a:cubicBezTo>
                <a:cubicBezTo>
                  <a:pt x="77682" y="4810626"/>
                  <a:pt x="77872" y="4783003"/>
                  <a:pt x="78062" y="4755380"/>
                </a:cubicBezTo>
                <a:cubicBezTo>
                  <a:pt x="78252" y="4730613"/>
                  <a:pt x="75586" y="4704894"/>
                  <a:pt x="80920" y="4681082"/>
                </a:cubicBezTo>
                <a:cubicBezTo>
                  <a:pt x="86634" y="4656125"/>
                  <a:pt x="85872" y="4633646"/>
                  <a:pt x="79396" y="4609451"/>
                </a:cubicBezTo>
                <a:cubicBezTo>
                  <a:pt x="75014" y="4592877"/>
                  <a:pt x="74442" y="4575350"/>
                  <a:pt x="73110" y="4558206"/>
                </a:cubicBezTo>
                <a:cubicBezTo>
                  <a:pt x="71586" y="4539727"/>
                  <a:pt x="75586" y="4519342"/>
                  <a:pt x="69300" y="4502578"/>
                </a:cubicBezTo>
                <a:cubicBezTo>
                  <a:pt x="50629" y="4452664"/>
                  <a:pt x="46629" y="4401418"/>
                  <a:pt x="46629" y="4349221"/>
                </a:cubicBezTo>
                <a:cubicBezTo>
                  <a:pt x="46629" y="4339694"/>
                  <a:pt x="49295" y="4329978"/>
                  <a:pt x="52153" y="4320836"/>
                </a:cubicBezTo>
                <a:cubicBezTo>
                  <a:pt x="69300" y="4267492"/>
                  <a:pt x="67776" y="4213960"/>
                  <a:pt x="57297" y="4159666"/>
                </a:cubicBezTo>
                <a:cubicBezTo>
                  <a:pt x="55011" y="4148426"/>
                  <a:pt x="54629" y="4135853"/>
                  <a:pt x="56915" y="4124613"/>
                </a:cubicBezTo>
                <a:cubicBezTo>
                  <a:pt x="63584" y="4092988"/>
                  <a:pt x="74634" y="4062317"/>
                  <a:pt x="79396" y="4030502"/>
                </a:cubicBezTo>
                <a:cubicBezTo>
                  <a:pt x="87206" y="3977924"/>
                  <a:pt x="60918" y="3932393"/>
                  <a:pt x="43771" y="3885337"/>
                </a:cubicBezTo>
                <a:cubicBezTo>
                  <a:pt x="31627" y="3851760"/>
                  <a:pt x="8016" y="3821934"/>
                  <a:pt x="426" y="3786776"/>
                </a:cubicBezTo>
                <a:lnTo>
                  <a:pt x="0" y="3773896"/>
                </a:lnTo>
                <a:lnTo>
                  <a:pt x="0" y="3393881"/>
                </a:lnTo>
                <a:lnTo>
                  <a:pt x="11838" y="3359515"/>
                </a:lnTo>
                <a:cubicBezTo>
                  <a:pt x="14434" y="3346204"/>
                  <a:pt x="14910" y="3332773"/>
                  <a:pt x="12910" y="3318770"/>
                </a:cubicBezTo>
                <a:cubicBezTo>
                  <a:pt x="12243" y="3314103"/>
                  <a:pt x="9909" y="3308769"/>
                  <a:pt x="6718" y="3304078"/>
                </a:cubicBezTo>
                <a:lnTo>
                  <a:pt x="0" y="3297656"/>
                </a:lnTo>
                <a:lnTo>
                  <a:pt x="0" y="3207866"/>
                </a:lnTo>
                <a:lnTo>
                  <a:pt x="15553" y="3186770"/>
                </a:lnTo>
                <a:cubicBezTo>
                  <a:pt x="28483" y="3162328"/>
                  <a:pt x="30484" y="3134646"/>
                  <a:pt x="36341" y="3107499"/>
                </a:cubicBezTo>
                <a:cubicBezTo>
                  <a:pt x="41105" y="3085402"/>
                  <a:pt x="41295" y="3064826"/>
                  <a:pt x="38057" y="3042727"/>
                </a:cubicBezTo>
                <a:cubicBezTo>
                  <a:pt x="30817" y="2994721"/>
                  <a:pt x="41105" y="2948046"/>
                  <a:pt x="54249" y="2901942"/>
                </a:cubicBezTo>
                <a:cubicBezTo>
                  <a:pt x="63012" y="2871461"/>
                  <a:pt x="68346" y="2840218"/>
                  <a:pt x="77300" y="2809929"/>
                </a:cubicBezTo>
                <a:cubicBezTo>
                  <a:pt x="84158" y="2787258"/>
                  <a:pt x="92351" y="2764589"/>
                  <a:pt x="103399" y="2743825"/>
                </a:cubicBezTo>
                <a:cubicBezTo>
                  <a:pt x="119594" y="2713722"/>
                  <a:pt x="143978" y="2687435"/>
                  <a:pt x="137500" y="2649142"/>
                </a:cubicBezTo>
                <a:cubicBezTo>
                  <a:pt x="131786" y="2615420"/>
                  <a:pt x="143786" y="2584941"/>
                  <a:pt x="155217" y="2554078"/>
                </a:cubicBezTo>
                <a:cubicBezTo>
                  <a:pt x="163599" y="2531408"/>
                  <a:pt x="172173" y="2508741"/>
                  <a:pt x="177507" y="2485306"/>
                </a:cubicBezTo>
                <a:cubicBezTo>
                  <a:pt x="183794" y="2457491"/>
                  <a:pt x="181126" y="2426058"/>
                  <a:pt x="192748" y="2401291"/>
                </a:cubicBezTo>
                <a:cubicBezTo>
                  <a:pt x="204940" y="2375382"/>
                  <a:pt x="196748" y="2353858"/>
                  <a:pt x="193318" y="2330805"/>
                </a:cubicBezTo>
                <a:cubicBezTo>
                  <a:pt x="187984" y="2294038"/>
                  <a:pt x="178077" y="2257458"/>
                  <a:pt x="190652" y="2220311"/>
                </a:cubicBezTo>
                <a:cubicBezTo>
                  <a:pt x="205892" y="2175162"/>
                  <a:pt x="222275" y="2130392"/>
                  <a:pt x="236753" y="2085053"/>
                </a:cubicBezTo>
                <a:cubicBezTo>
                  <a:pt x="242280" y="2067524"/>
                  <a:pt x="244566" y="2048667"/>
                  <a:pt x="247042" y="2030377"/>
                </a:cubicBezTo>
                <a:cubicBezTo>
                  <a:pt x="249138" y="2013042"/>
                  <a:pt x="243804" y="1992278"/>
                  <a:pt x="251804" y="1978939"/>
                </a:cubicBezTo>
                <a:cubicBezTo>
                  <a:pt x="272379" y="1944648"/>
                  <a:pt x="282475" y="1909407"/>
                  <a:pt x="282475" y="1869779"/>
                </a:cubicBezTo>
                <a:cubicBezTo>
                  <a:pt x="282475" y="1854919"/>
                  <a:pt x="291049" y="1840440"/>
                  <a:pt x="292573" y="1825392"/>
                </a:cubicBezTo>
                <a:cubicBezTo>
                  <a:pt x="294477" y="1804815"/>
                  <a:pt x="299622" y="1781193"/>
                  <a:pt x="292381" y="1763286"/>
                </a:cubicBezTo>
                <a:cubicBezTo>
                  <a:pt x="275237" y="1721184"/>
                  <a:pt x="289525" y="1687085"/>
                  <a:pt x="306480" y="1650316"/>
                </a:cubicBezTo>
                <a:cubicBezTo>
                  <a:pt x="323244" y="1614119"/>
                  <a:pt x="336579" y="1576018"/>
                  <a:pt x="347629" y="1537536"/>
                </a:cubicBezTo>
                <a:cubicBezTo>
                  <a:pt x="351629" y="1523058"/>
                  <a:pt x="344961" y="1505723"/>
                  <a:pt x="343629" y="1489719"/>
                </a:cubicBezTo>
                <a:cubicBezTo>
                  <a:pt x="343247" y="1484003"/>
                  <a:pt x="342675" y="1477716"/>
                  <a:pt x="344581" y="1472574"/>
                </a:cubicBezTo>
                <a:cubicBezTo>
                  <a:pt x="362870" y="1422853"/>
                  <a:pt x="376776" y="1372367"/>
                  <a:pt x="367252" y="1318455"/>
                </a:cubicBezTo>
                <a:cubicBezTo>
                  <a:pt x="366298" y="1313503"/>
                  <a:pt x="368394" y="1307977"/>
                  <a:pt x="369728" y="1303023"/>
                </a:cubicBezTo>
                <a:cubicBezTo>
                  <a:pt x="376586" y="1278828"/>
                  <a:pt x="387444" y="1255205"/>
                  <a:pt x="389921" y="1230632"/>
                </a:cubicBezTo>
                <a:cubicBezTo>
                  <a:pt x="396017" y="1170050"/>
                  <a:pt x="398495" y="1109090"/>
                  <a:pt x="402495" y="1048124"/>
                </a:cubicBezTo>
                <a:cubicBezTo>
                  <a:pt x="402685" y="1044314"/>
                  <a:pt x="402685" y="1040314"/>
                  <a:pt x="404019" y="1036886"/>
                </a:cubicBezTo>
                <a:cubicBezTo>
                  <a:pt x="412211" y="1014405"/>
                  <a:pt x="409543" y="994784"/>
                  <a:pt x="393923" y="975732"/>
                </a:cubicBezTo>
                <a:cubicBezTo>
                  <a:pt x="387064" y="967349"/>
                  <a:pt x="383444" y="955919"/>
                  <a:pt x="379634" y="945443"/>
                </a:cubicBezTo>
                <a:cubicBezTo>
                  <a:pt x="373918" y="930010"/>
                  <a:pt x="368394" y="914199"/>
                  <a:pt x="364774" y="898197"/>
                </a:cubicBezTo>
                <a:cubicBezTo>
                  <a:pt x="361346" y="882383"/>
                  <a:pt x="356583" y="865429"/>
                  <a:pt x="359250" y="850188"/>
                </a:cubicBezTo>
                <a:cubicBezTo>
                  <a:pt x="364012" y="822755"/>
                  <a:pt x="374680" y="796654"/>
                  <a:pt x="381730" y="769604"/>
                </a:cubicBezTo>
                <a:cubicBezTo>
                  <a:pt x="384206" y="760269"/>
                  <a:pt x="383824" y="749981"/>
                  <a:pt x="384016" y="740267"/>
                </a:cubicBezTo>
                <a:cubicBezTo>
                  <a:pt x="384586" y="717976"/>
                  <a:pt x="379062" y="695115"/>
                  <a:pt x="394875" y="674922"/>
                </a:cubicBezTo>
                <a:cubicBezTo>
                  <a:pt x="409733" y="656254"/>
                  <a:pt x="405353" y="637391"/>
                  <a:pt x="394113" y="617771"/>
                </a:cubicBezTo>
                <a:cubicBezTo>
                  <a:pt x="386110" y="603672"/>
                  <a:pt x="379824" y="587671"/>
                  <a:pt x="376776" y="571859"/>
                </a:cubicBezTo>
                <a:cubicBezTo>
                  <a:pt x="372586" y="550140"/>
                  <a:pt x="370870" y="528614"/>
                  <a:pt x="373348" y="505181"/>
                </a:cubicBezTo>
                <a:cubicBezTo>
                  <a:pt x="375062" y="488606"/>
                  <a:pt x="375824" y="475080"/>
                  <a:pt x="385920" y="462125"/>
                </a:cubicBezTo>
                <a:cubicBezTo>
                  <a:pt x="387444" y="460031"/>
                  <a:pt x="387826" y="456221"/>
                  <a:pt x="387634" y="453363"/>
                </a:cubicBezTo>
                <a:cubicBezTo>
                  <a:pt x="384396" y="415834"/>
                  <a:pt x="386110" y="378685"/>
                  <a:pt x="388399" y="340773"/>
                </a:cubicBezTo>
                <a:cubicBezTo>
                  <a:pt x="391445" y="292578"/>
                  <a:pt x="382492" y="241900"/>
                  <a:pt x="350487" y="200181"/>
                </a:cubicBezTo>
                <a:cubicBezTo>
                  <a:pt x="345723" y="194084"/>
                  <a:pt x="343629" y="184940"/>
                  <a:pt x="342485" y="176938"/>
                </a:cubicBezTo>
                <a:cubicBezTo>
                  <a:pt x="337533" y="139218"/>
                  <a:pt x="334103" y="101307"/>
                  <a:pt x="328579" y="63586"/>
                </a:cubicBezTo>
                <a:cubicBezTo>
                  <a:pt x="325530" y="43011"/>
                  <a:pt x="322862" y="21485"/>
                  <a:pt x="314480" y="2816"/>
                </a:cubicBezTo>
                <a:close/>
              </a:path>
            </a:pathLst>
          </a:custGeom>
          <a:effectLst>
            <a:outerShdw blurRad="381000" dist="152400" dir="10800000" algn="r" rotWithShape="0">
              <a:prstClr val="black">
                <a:alpha val="10000"/>
              </a:prstClr>
            </a:outerShdw>
          </a:effectLst>
        </p:spPr>
      </p:pic>
      <p:grpSp>
        <p:nvGrpSpPr>
          <p:cNvPr id="19" name="Group 18">
            <a:extLst>
              <a:ext uri="{FF2B5EF4-FFF2-40B4-BE49-F238E27FC236}">
                <a16:creationId xmlns:a16="http://schemas.microsoft.com/office/drawing/2014/main" id="{564DEED3-BC52-4F15-8426-D33275CB01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00" y="-1"/>
            <a:ext cx="874716" cy="6858001"/>
            <a:chOff x="7620000" y="-1"/>
            <a:chExt cx="874716" cy="6858001"/>
          </a:xfrm>
        </p:grpSpPr>
        <p:sp>
          <p:nvSpPr>
            <p:cNvPr id="12" name="Freeform: Shape 11">
              <a:extLst>
                <a:ext uri="{FF2B5EF4-FFF2-40B4-BE49-F238E27FC236}">
                  <a16:creationId xmlns:a16="http://schemas.microsoft.com/office/drawing/2014/main" id="{937D94AD-9CD7-4F7F-B13A-399B378406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DF6D3FDC-6FDD-4615-B246-1FC651E95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2402876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69142F-2AC6-09C8-EB51-4642058B677C}"/>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File Types</a:t>
            </a:r>
          </a:p>
        </p:txBody>
      </p:sp>
      <p:sp>
        <p:nvSpPr>
          <p:cNvPr id="3" name="Content Placeholder 2">
            <a:extLst>
              <a:ext uri="{FF2B5EF4-FFF2-40B4-BE49-F238E27FC236}">
                <a16:creationId xmlns:a16="http://schemas.microsoft.com/office/drawing/2014/main" id="{624CB9BA-02C3-CD13-0674-AA5B89D55CE0}"/>
              </a:ext>
            </a:extLst>
          </p:cNvPr>
          <p:cNvSpPr>
            <a:spLocks noGrp="1"/>
          </p:cNvSpPr>
          <p:nvPr>
            <p:ph idx="1"/>
          </p:nvPr>
        </p:nvSpPr>
        <p:spPr>
          <a:xfrm>
            <a:off x="4810259" y="649480"/>
            <a:ext cx="6555347" cy="5546047"/>
          </a:xfrm>
        </p:spPr>
        <p:txBody>
          <a:bodyPr anchor="ctr">
            <a:normAutofit lnSpcReduction="10000"/>
          </a:bodyPr>
          <a:lstStyle/>
          <a:p>
            <a:pPr marL="0" indent="0">
              <a:buNone/>
            </a:pPr>
            <a:r>
              <a:rPr lang="en-US" sz="1400" dirty="0"/>
              <a:t>Each file is marked with a type, indicating what type of file it is.</a:t>
            </a:r>
          </a:p>
          <a:p>
            <a:pPr marL="0" indent="0">
              <a:buNone/>
            </a:pPr>
            <a:r>
              <a:rPr lang="en-US" sz="1400" dirty="0"/>
              <a:t>1.</a:t>
            </a:r>
            <a:r>
              <a:rPr lang="en-US" sz="1400" b="1" dirty="0"/>
              <a:t>Regular or plain files(-) </a:t>
            </a:r>
            <a:r>
              <a:rPr lang="en-US" sz="1400" dirty="0"/>
              <a:t>–&gt; denotes ordinary data file.</a:t>
            </a:r>
            <a:r>
              <a:rPr lang="en-GB" sz="1400" dirty="0"/>
              <a:t> Examples include text files, executable programs, images, videos, and archives. They can store information in either human-readable (ASCII) or binary format.</a:t>
            </a:r>
          </a:p>
          <a:p>
            <a:pPr marL="0" indent="0">
              <a:buNone/>
            </a:pPr>
            <a:r>
              <a:rPr lang="en-US" sz="1400" dirty="0"/>
              <a:t>2</a:t>
            </a:r>
            <a:r>
              <a:rPr lang="en-US" sz="1400" b="1" dirty="0"/>
              <a:t>. Directory Files(d) </a:t>
            </a:r>
            <a:r>
              <a:rPr lang="en-US" sz="1400" dirty="0"/>
              <a:t>- </a:t>
            </a:r>
            <a:r>
              <a:rPr lang="en-GB" sz="1400" dirty="0"/>
              <a:t>Directories act as containers for other files and subdirectories, organizing the file system hierarchy.</a:t>
            </a:r>
            <a:endParaRPr lang="en-US" sz="1400" dirty="0"/>
          </a:p>
          <a:p>
            <a:pPr marL="0" indent="0">
              <a:buNone/>
            </a:pPr>
            <a:r>
              <a:rPr lang="en-US" sz="1400" dirty="0"/>
              <a:t>3. </a:t>
            </a:r>
            <a:r>
              <a:rPr lang="en-US" sz="1400" b="1" dirty="0"/>
              <a:t>Symbolic links(l) </a:t>
            </a:r>
            <a:r>
              <a:rPr lang="en-US" sz="1400" dirty="0"/>
              <a:t>- </a:t>
            </a:r>
            <a:r>
              <a:rPr lang="en-GB" sz="1400" dirty="0"/>
              <a:t>Also known as soft links, these are pointers or shortcuts to other files or directories. They contain the path to the target file or directory.</a:t>
            </a:r>
          </a:p>
          <a:p>
            <a:pPr marL="0" indent="0">
              <a:buNone/>
            </a:pPr>
            <a:r>
              <a:rPr lang="en-US" sz="1400" dirty="0"/>
              <a:t>4. </a:t>
            </a:r>
            <a:r>
              <a:rPr lang="en-US" sz="1400" b="1" dirty="0"/>
              <a:t>Devices files </a:t>
            </a:r>
            <a:r>
              <a:rPr lang="en-US" sz="1400" dirty="0"/>
              <a:t>- </a:t>
            </a:r>
            <a:r>
              <a:rPr lang="en-GB" sz="1400" dirty="0"/>
              <a:t>These represent hardware devices and allow interaction with them.</a:t>
            </a:r>
          </a:p>
          <a:p>
            <a:pPr marL="457200" lvl="1" indent="0">
              <a:buNone/>
            </a:pPr>
            <a:r>
              <a:rPr lang="en-US" sz="1400" dirty="0"/>
              <a:t>- </a:t>
            </a:r>
            <a:r>
              <a:rPr lang="en-US" sz="1400" b="1" dirty="0"/>
              <a:t>Block Device Files </a:t>
            </a:r>
            <a:r>
              <a:rPr lang="en-US" sz="1400" dirty="0"/>
              <a:t>(b): </a:t>
            </a:r>
            <a:r>
              <a:rPr lang="en-GB" sz="1400" dirty="0"/>
              <a:t>Represent devices that transfer data in fixed-size blocks, such as hard drives, SSDs, and CD-ROMs. They typically provide buffered access.</a:t>
            </a:r>
          </a:p>
          <a:p>
            <a:pPr marL="457200" lvl="1" indent="0">
              <a:buNone/>
            </a:pPr>
            <a:r>
              <a:rPr lang="en-US" sz="1400" dirty="0"/>
              <a:t>- </a:t>
            </a:r>
            <a:r>
              <a:rPr lang="en-US" sz="1400" b="1" dirty="0"/>
              <a:t>Character Device Files </a:t>
            </a:r>
            <a:r>
              <a:rPr lang="en-US" sz="1400" dirty="0"/>
              <a:t>(c): </a:t>
            </a:r>
            <a:r>
              <a:rPr lang="en-GB" sz="1400" dirty="0"/>
              <a:t>Represent devices that transfer data character by character, like keyboards, mice, and printers. They usually provide unbuffered access.</a:t>
            </a:r>
            <a:endParaRPr lang="en-US" sz="1400" dirty="0"/>
          </a:p>
          <a:p>
            <a:pPr marL="0" indent="0">
              <a:buNone/>
            </a:pPr>
            <a:r>
              <a:rPr lang="en-US" sz="1400" dirty="0"/>
              <a:t>5. </a:t>
            </a:r>
            <a:r>
              <a:rPr lang="en-US" sz="1400" b="1" dirty="0"/>
              <a:t>Pipes files(p)</a:t>
            </a:r>
            <a:r>
              <a:rPr lang="en-US" sz="1400" dirty="0"/>
              <a:t> - </a:t>
            </a:r>
            <a:r>
              <a:rPr lang="en-GB" sz="1400" dirty="0"/>
              <a:t>Also known as FIFO (First-In, First-Out) files, these facilitate inter-process communication (IPC) by allowing one process to write data to the pipe and another to read from it in a sequential manner.</a:t>
            </a:r>
            <a:endParaRPr lang="en-US" sz="1400" dirty="0"/>
          </a:p>
          <a:p>
            <a:pPr marL="0" indent="0">
              <a:buNone/>
            </a:pPr>
            <a:r>
              <a:rPr lang="en-US" sz="1400" dirty="0"/>
              <a:t>6. </a:t>
            </a:r>
            <a:r>
              <a:rPr lang="en-US" sz="1400" b="1" dirty="0"/>
              <a:t>Sockets files(s) </a:t>
            </a:r>
            <a:r>
              <a:rPr lang="en-US" sz="1400" dirty="0"/>
              <a:t>- </a:t>
            </a:r>
            <a:r>
              <a:rPr lang="en-GB" sz="1400" dirty="0"/>
              <a:t>These enable communication between processes, either on the same machine (Unix domain sockets) or across a network (network sockets). They are commonly used for client-server applications.</a:t>
            </a:r>
          </a:p>
          <a:p>
            <a:pPr marL="0" indent="0">
              <a:buNone/>
            </a:pPr>
            <a:endParaRPr lang="en-GB" sz="1400" dirty="0"/>
          </a:p>
          <a:p>
            <a:pPr marL="0" indent="0">
              <a:buNone/>
            </a:pPr>
            <a:r>
              <a:rPr lang="en-GB" sz="1400" dirty="0"/>
              <a:t>If we do ls –l, then we can identify the file type by the abbreviation.</a:t>
            </a:r>
            <a:endParaRPr lang="en-US" sz="1400" dirty="0"/>
          </a:p>
          <a:p>
            <a:pPr marL="0" indent="0">
              <a:buNone/>
            </a:pPr>
            <a:endParaRPr lang="en-US" sz="1400" dirty="0"/>
          </a:p>
        </p:txBody>
      </p:sp>
    </p:spTree>
    <p:extLst>
      <p:ext uri="{BB962C8B-B14F-4D97-AF65-F5344CB8AC3E}">
        <p14:creationId xmlns:p14="http://schemas.microsoft.com/office/powerpoint/2010/main" val="993827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C497725C-6431-496A-B11C-691354780D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EAD725-B252-5192-8F6D-E51B9AF461F5}"/>
              </a:ext>
            </a:extLst>
          </p:cNvPr>
          <p:cNvSpPr>
            <a:spLocks noGrp="1"/>
          </p:cNvSpPr>
          <p:nvPr>
            <p:ph type="title"/>
          </p:nvPr>
        </p:nvSpPr>
        <p:spPr>
          <a:xfrm>
            <a:off x="1113810" y="3023754"/>
            <a:ext cx="4900144" cy="2736965"/>
          </a:xfrm>
        </p:spPr>
        <p:txBody>
          <a:bodyPr vert="horz" lIns="91440" tIns="45720" rIns="91440" bIns="45720" rtlCol="0" anchor="t">
            <a:normAutofit/>
          </a:bodyPr>
          <a:lstStyle/>
          <a:p>
            <a:r>
              <a:rPr lang="en-US" sz="5400" kern="1200">
                <a:solidFill>
                  <a:schemeClr val="tx1"/>
                </a:solidFill>
                <a:latin typeface="+mj-lt"/>
                <a:ea typeface="+mj-ea"/>
                <a:cs typeface="+mj-cs"/>
              </a:rPr>
              <a:t>File I/O model</a:t>
            </a:r>
          </a:p>
        </p:txBody>
      </p:sp>
      <p:grpSp>
        <p:nvGrpSpPr>
          <p:cNvPr id="25" name="Group 2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26" name="Rectangle 2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AI-generated content may be incorrect.">
            <a:extLst>
              <a:ext uri="{FF2B5EF4-FFF2-40B4-BE49-F238E27FC236}">
                <a16:creationId xmlns:a16="http://schemas.microsoft.com/office/drawing/2014/main" id="{5A28A16E-D1B9-AAA2-F3C5-89E0842D493E}"/>
              </a:ext>
            </a:extLst>
          </p:cNvPr>
          <p:cNvPicPr>
            <a:picLocks noGrp="1" noChangeAspect="1"/>
          </p:cNvPicPr>
          <p:nvPr>
            <p:ph idx="1"/>
          </p:nvPr>
        </p:nvPicPr>
        <p:blipFill>
          <a:blip r:embed="rId2"/>
          <a:srcRect l="5938" r="5937" b="-2"/>
          <a:stretch>
            <a:fillRect/>
          </a:stretch>
        </p:blipFill>
        <p:spPr>
          <a:xfrm>
            <a:off x="7114162" y="471748"/>
            <a:ext cx="4324849" cy="2552007"/>
          </a:xfrm>
          <a:prstGeom prst="rect">
            <a:avLst/>
          </a:prstGeom>
        </p:spPr>
      </p:pic>
      <p:sp>
        <p:nvSpPr>
          <p:cNvPr id="34" name="Rectangle 3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background with white text&#10;&#10;AI-generated content may be incorrect.">
            <a:extLst>
              <a:ext uri="{FF2B5EF4-FFF2-40B4-BE49-F238E27FC236}">
                <a16:creationId xmlns:a16="http://schemas.microsoft.com/office/drawing/2014/main" id="{24AAB229-FF15-8F67-4A0C-7B38BE8292F6}"/>
              </a:ext>
            </a:extLst>
          </p:cNvPr>
          <p:cNvPicPr>
            <a:picLocks noChangeAspect="1"/>
          </p:cNvPicPr>
          <p:nvPr/>
        </p:nvPicPr>
        <p:blipFill>
          <a:blip r:embed="rId3"/>
          <a:srcRect t="1383" r="-1" b="1483"/>
          <a:stretch>
            <a:fillRect/>
          </a:stretch>
        </p:blipFill>
        <p:spPr>
          <a:xfrm>
            <a:off x="7114162" y="3676230"/>
            <a:ext cx="4324849" cy="2552007"/>
          </a:xfrm>
          <a:prstGeom prst="rect">
            <a:avLst/>
          </a:prstGeom>
        </p:spPr>
      </p:pic>
    </p:spTree>
    <p:extLst>
      <p:ext uri="{BB962C8B-B14F-4D97-AF65-F5344CB8AC3E}">
        <p14:creationId xmlns:p14="http://schemas.microsoft.com/office/powerpoint/2010/main" val="3777155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2F8A9-393B-A031-BB08-D519FE4AE2BA}"/>
              </a:ext>
            </a:extLst>
          </p:cNvPr>
          <p:cNvSpPr>
            <a:spLocks noGrp="1"/>
          </p:cNvSpPr>
          <p:nvPr>
            <p:ph type="title"/>
          </p:nvPr>
        </p:nvSpPr>
        <p:spPr/>
        <p:txBody>
          <a:bodyPr/>
          <a:lstStyle/>
          <a:p>
            <a:r>
              <a:rPr lang="en-US"/>
              <a:t>Programs</a:t>
            </a:r>
            <a:endParaRPr lang="en-US" dirty="0"/>
          </a:p>
        </p:txBody>
      </p:sp>
      <p:sp>
        <p:nvSpPr>
          <p:cNvPr id="3" name="Content Placeholder 2">
            <a:extLst>
              <a:ext uri="{FF2B5EF4-FFF2-40B4-BE49-F238E27FC236}">
                <a16:creationId xmlns:a16="http://schemas.microsoft.com/office/drawing/2014/main" id="{D95274AC-668B-C5C9-0D67-6F082A8EEE9F}"/>
              </a:ext>
            </a:extLst>
          </p:cNvPr>
          <p:cNvSpPr>
            <a:spLocks noGrp="1"/>
          </p:cNvSpPr>
          <p:nvPr>
            <p:ph idx="1"/>
          </p:nvPr>
        </p:nvSpPr>
        <p:spPr/>
        <p:txBody>
          <a:bodyPr/>
          <a:lstStyle/>
          <a:p>
            <a:r>
              <a:rPr lang="en-US" dirty="0"/>
              <a:t>Source code in case of </a:t>
            </a:r>
            <a:r>
              <a:rPr lang="en-US" dirty="0" err="1"/>
              <a:t>linux</a:t>
            </a:r>
            <a:r>
              <a:rPr lang="en-US" dirty="0"/>
              <a:t> is C. which converted to binary machine code</a:t>
            </a:r>
          </a:p>
          <a:p>
            <a:r>
              <a:rPr lang="en-US" dirty="0"/>
              <a:t>Filters:</a:t>
            </a:r>
          </a:p>
        </p:txBody>
      </p:sp>
      <p:pic>
        <p:nvPicPr>
          <p:cNvPr id="5" name="Picture 4">
            <a:extLst>
              <a:ext uri="{FF2B5EF4-FFF2-40B4-BE49-F238E27FC236}">
                <a16:creationId xmlns:a16="http://schemas.microsoft.com/office/drawing/2014/main" id="{1F5CD033-4253-BCB6-4A3C-4E553928586A}"/>
              </a:ext>
            </a:extLst>
          </p:cNvPr>
          <p:cNvPicPr>
            <a:picLocks noChangeAspect="1"/>
          </p:cNvPicPr>
          <p:nvPr/>
        </p:nvPicPr>
        <p:blipFill>
          <a:blip r:embed="rId2"/>
          <a:stretch>
            <a:fillRect/>
          </a:stretch>
        </p:blipFill>
        <p:spPr>
          <a:xfrm>
            <a:off x="1132845" y="3429000"/>
            <a:ext cx="3246045" cy="1491426"/>
          </a:xfrm>
          <a:prstGeom prst="rect">
            <a:avLst/>
          </a:prstGeom>
        </p:spPr>
      </p:pic>
    </p:spTree>
    <p:extLst>
      <p:ext uri="{BB962C8B-B14F-4D97-AF65-F5344CB8AC3E}">
        <p14:creationId xmlns:p14="http://schemas.microsoft.com/office/powerpoint/2010/main" val="21701669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47F22ED-3A55-4EDE-A5A8-163D82B09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184EE59-3061-456B-9FB5-98A8E0E74B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39326"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7E07B5E-9FB5-4C91-8BE4-6167EB58D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39326" y="1410083"/>
            <a:ext cx="6858000" cy="4037834"/>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7524947-EB09-4DD9-973B-9F75BBCD7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26611" y="3576013"/>
            <a:ext cx="2526132"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D30C8E25-2DD1-45C6-9F04-0F0CBF6660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3" y="1396067"/>
            <a:ext cx="6858000" cy="4037833"/>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BC57EA3C-C239-4132-A618-5CBE9F896B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8268" y="982780"/>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6DFF87A-6C14-66E9-5BEB-4000881B12C7}"/>
              </a:ext>
            </a:extLst>
          </p:cNvPr>
          <p:cNvSpPr>
            <a:spLocks noGrp="1"/>
          </p:cNvSpPr>
          <p:nvPr>
            <p:ph type="title"/>
          </p:nvPr>
        </p:nvSpPr>
        <p:spPr>
          <a:xfrm>
            <a:off x="566382" y="456345"/>
            <a:ext cx="3111690" cy="3556097"/>
          </a:xfrm>
        </p:spPr>
        <p:txBody>
          <a:bodyPr anchor="b">
            <a:normAutofit/>
          </a:bodyPr>
          <a:lstStyle/>
          <a:p>
            <a:pPr algn="r"/>
            <a:r>
              <a:rPr lang="en-US" sz="4000">
                <a:solidFill>
                  <a:srgbClr val="FFFFFF"/>
                </a:solidFill>
              </a:rPr>
              <a:t>Process</a:t>
            </a:r>
          </a:p>
        </p:txBody>
      </p:sp>
      <p:sp>
        <p:nvSpPr>
          <p:cNvPr id="3" name="Content Placeholder 2">
            <a:extLst>
              <a:ext uri="{FF2B5EF4-FFF2-40B4-BE49-F238E27FC236}">
                <a16:creationId xmlns:a16="http://schemas.microsoft.com/office/drawing/2014/main" id="{2A0F790B-B6FB-7347-7D36-C5EB3B22254C}"/>
              </a:ext>
            </a:extLst>
          </p:cNvPr>
          <p:cNvSpPr>
            <a:spLocks noGrp="1"/>
          </p:cNvSpPr>
          <p:nvPr>
            <p:ph idx="1"/>
          </p:nvPr>
        </p:nvSpPr>
        <p:spPr>
          <a:xfrm>
            <a:off x="4704441" y="361296"/>
            <a:ext cx="3534770" cy="5848468"/>
          </a:xfrm>
        </p:spPr>
        <p:txBody>
          <a:bodyPr anchor="ctr">
            <a:normAutofit/>
          </a:bodyPr>
          <a:lstStyle/>
          <a:p>
            <a:r>
              <a:rPr lang="en-US" sz="1900" dirty="0"/>
              <a:t>Process memory layout divided into segments:</a:t>
            </a:r>
          </a:p>
          <a:p>
            <a:pPr marL="0" indent="0">
              <a:buNone/>
            </a:pPr>
            <a:endParaRPr lang="en-US" sz="1900" dirty="0"/>
          </a:p>
          <a:p>
            <a:pPr marL="0" indent="0">
              <a:buNone/>
            </a:pPr>
            <a:endParaRPr lang="en-US" sz="1900" dirty="0"/>
          </a:p>
          <a:p>
            <a:r>
              <a:rPr lang="en-US" sz="1900" dirty="0"/>
              <a:t>Process creation and program execution</a:t>
            </a:r>
          </a:p>
          <a:p>
            <a:pPr lvl="1"/>
            <a:r>
              <a:rPr lang="en-US" sz="1900" dirty="0"/>
              <a:t>(Pid – process identifier , </a:t>
            </a:r>
            <a:r>
              <a:rPr lang="en-US" sz="1900" dirty="0" err="1"/>
              <a:t>ppid</a:t>
            </a:r>
            <a:r>
              <a:rPr lang="en-US" sz="1900" dirty="0"/>
              <a:t> – parent </a:t>
            </a:r>
            <a:r>
              <a:rPr lang="en-US" sz="1900" dirty="0" err="1"/>
              <a:t>pid</a:t>
            </a:r>
            <a:r>
              <a:rPr lang="en-US" sz="1900" dirty="0"/>
              <a:t>)</a:t>
            </a:r>
          </a:p>
          <a:p>
            <a:endParaRPr lang="en-US" sz="1900" dirty="0"/>
          </a:p>
          <a:p>
            <a:endParaRPr lang="en-US" sz="1900" dirty="0"/>
          </a:p>
          <a:p>
            <a:endParaRPr lang="en-US" sz="1900" dirty="0"/>
          </a:p>
          <a:p>
            <a:endParaRPr lang="en-US" sz="1900" dirty="0"/>
          </a:p>
          <a:p>
            <a:pPr marL="0" indent="0">
              <a:buNone/>
            </a:pPr>
            <a:endParaRPr lang="en-US" sz="1900" dirty="0"/>
          </a:p>
          <a:p>
            <a:r>
              <a:rPr lang="en-US" sz="1900" dirty="0"/>
              <a:t>Process termination: </a:t>
            </a:r>
          </a:p>
          <a:p>
            <a:pPr marL="3657600" lvl="8" indent="0">
              <a:buNone/>
            </a:pPr>
            <a:endParaRPr lang="en-US" sz="1900" dirty="0"/>
          </a:p>
        </p:txBody>
      </p:sp>
      <p:pic>
        <p:nvPicPr>
          <p:cNvPr id="5" name="Picture 4" descr="A black background with white text&#10;&#10;AI-generated content may be incorrect.">
            <a:extLst>
              <a:ext uri="{FF2B5EF4-FFF2-40B4-BE49-F238E27FC236}">
                <a16:creationId xmlns:a16="http://schemas.microsoft.com/office/drawing/2014/main" id="{6C1B7A70-806C-FD47-273D-4D48001FF179}"/>
              </a:ext>
            </a:extLst>
          </p:cNvPr>
          <p:cNvPicPr>
            <a:picLocks noChangeAspect="1"/>
          </p:cNvPicPr>
          <p:nvPr/>
        </p:nvPicPr>
        <p:blipFill>
          <a:blip r:embed="rId2"/>
          <a:stretch>
            <a:fillRect/>
          </a:stretch>
        </p:blipFill>
        <p:spPr>
          <a:xfrm>
            <a:off x="8382603" y="507132"/>
            <a:ext cx="2503993" cy="1057937"/>
          </a:xfrm>
          <a:prstGeom prst="rect">
            <a:avLst/>
          </a:prstGeom>
        </p:spPr>
      </p:pic>
      <p:pic>
        <p:nvPicPr>
          <p:cNvPr id="7" name="Picture 6" descr="A screenshot of a cell phone&#10;&#10;AI-generated content may be incorrect.">
            <a:extLst>
              <a:ext uri="{FF2B5EF4-FFF2-40B4-BE49-F238E27FC236}">
                <a16:creationId xmlns:a16="http://schemas.microsoft.com/office/drawing/2014/main" id="{30C895C5-8916-0B82-3A09-BAB550D74A07}"/>
              </a:ext>
            </a:extLst>
          </p:cNvPr>
          <p:cNvPicPr>
            <a:picLocks noChangeAspect="1"/>
          </p:cNvPicPr>
          <p:nvPr/>
        </p:nvPicPr>
        <p:blipFill>
          <a:blip r:embed="rId3"/>
          <a:stretch>
            <a:fillRect/>
          </a:stretch>
        </p:blipFill>
        <p:spPr>
          <a:xfrm>
            <a:off x="8481864" y="2134028"/>
            <a:ext cx="1450893" cy="2303005"/>
          </a:xfrm>
          <a:prstGeom prst="rect">
            <a:avLst/>
          </a:prstGeom>
        </p:spPr>
      </p:pic>
      <p:pic>
        <p:nvPicPr>
          <p:cNvPr id="9" name="Picture 8" descr="A black background with white text&#10;&#10;AI-generated content may be incorrect.">
            <a:extLst>
              <a:ext uri="{FF2B5EF4-FFF2-40B4-BE49-F238E27FC236}">
                <a16:creationId xmlns:a16="http://schemas.microsoft.com/office/drawing/2014/main" id="{1002237A-5EEA-2C44-0811-86772C439236}"/>
              </a:ext>
            </a:extLst>
          </p:cNvPr>
          <p:cNvPicPr>
            <a:picLocks noChangeAspect="1"/>
          </p:cNvPicPr>
          <p:nvPr/>
        </p:nvPicPr>
        <p:blipFill>
          <a:blip r:embed="rId4"/>
          <a:stretch>
            <a:fillRect/>
          </a:stretch>
        </p:blipFill>
        <p:spPr>
          <a:xfrm>
            <a:off x="8222776" y="5374312"/>
            <a:ext cx="2503993" cy="976556"/>
          </a:xfrm>
          <a:prstGeom prst="rect">
            <a:avLst/>
          </a:prstGeom>
        </p:spPr>
      </p:pic>
    </p:spTree>
    <p:extLst>
      <p:ext uri="{BB962C8B-B14F-4D97-AF65-F5344CB8AC3E}">
        <p14:creationId xmlns:p14="http://schemas.microsoft.com/office/powerpoint/2010/main" val="823973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BBB002-C638-9E1A-88EF-CBDD702D432D}"/>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Types of process</a:t>
            </a:r>
          </a:p>
        </p:txBody>
      </p:sp>
      <p:sp>
        <p:nvSpPr>
          <p:cNvPr id="3" name="Content Placeholder 2">
            <a:extLst>
              <a:ext uri="{FF2B5EF4-FFF2-40B4-BE49-F238E27FC236}">
                <a16:creationId xmlns:a16="http://schemas.microsoft.com/office/drawing/2014/main" id="{447B26F8-84C1-2107-4507-16AEC8152A8B}"/>
              </a:ext>
            </a:extLst>
          </p:cNvPr>
          <p:cNvSpPr>
            <a:spLocks noGrp="1"/>
          </p:cNvSpPr>
          <p:nvPr>
            <p:ph idx="1"/>
          </p:nvPr>
        </p:nvSpPr>
        <p:spPr>
          <a:xfrm>
            <a:off x="4810259" y="649480"/>
            <a:ext cx="6555347" cy="5546047"/>
          </a:xfrm>
        </p:spPr>
        <p:txBody>
          <a:bodyPr anchor="ctr">
            <a:normAutofit/>
          </a:bodyPr>
          <a:lstStyle/>
          <a:p>
            <a:pPr marL="0" indent="0">
              <a:buNone/>
            </a:pPr>
            <a:r>
              <a:rPr lang="en-US" sz="2000" b="1" dirty="0"/>
              <a:t>1. Init </a:t>
            </a:r>
            <a:r>
              <a:rPr lang="en-US" sz="2000" dirty="0"/>
              <a:t>– parent of all processes</a:t>
            </a:r>
          </a:p>
          <a:p>
            <a:r>
              <a:rPr lang="en-US" sz="2000" dirty="0"/>
              <a:t>When booting system kernel creates special process </a:t>
            </a:r>
          </a:p>
          <a:p>
            <a:r>
              <a:rPr lang="en-US" sz="2000" dirty="0"/>
              <a:t>All the process are created by the fork call by </a:t>
            </a:r>
            <a:r>
              <a:rPr lang="en-US" sz="2000" dirty="0" err="1"/>
              <a:t>init</a:t>
            </a:r>
            <a:r>
              <a:rPr lang="en-US" sz="2000" dirty="0"/>
              <a:t> process or its descendent</a:t>
            </a:r>
          </a:p>
          <a:p>
            <a:pPr marL="0" indent="0">
              <a:buNone/>
            </a:pPr>
            <a:r>
              <a:rPr lang="en-US" sz="2000" b="1" dirty="0"/>
              <a:t>2. Daemon</a:t>
            </a:r>
          </a:p>
          <a:p>
            <a:pPr marL="0" indent="0">
              <a:buNone/>
            </a:pPr>
            <a:r>
              <a:rPr lang="en-GB" sz="2000" dirty="0"/>
              <a:t>~It is long-lived - Starts at system boot and remains in existence until the system is shut down.</a:t>
            </a:r>
          </a:p>
          <a:p>
            <a:pPr marL="0" indent="0">
              <a:buNone/>
            </a:pPr>
            <a:r>
              <a:rPr lang="en-GB" sz="2000" dirty="0"/>
              <a:t>~It runs in the background - It has no controlling terminal from which it can read input or to which it can write output.</a:t>
            </a:r>
            <a:endParaRPr lang="en-US" sz="2000" dirty="0"/>
          </a:p>
        </p:txBody>
      </p:sp>
    </p:spTree>
    <p:extLst>
      <p:ext uri="{BB962C8B-B14F-4D97-AF65-F5344CB8AC3E}">
        <p14:creationId xmlns:p14="http://schemas.microsoft.com/office/powerpoint/2010/main" val="3414152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iagram of a company's process&#10;&#10;AI-generated content may be incorrect.">
            <a:extLst>
              <a:ext uri="{FF2B5EF4-FFF2-40B4-BE49-F238E27FC236}">
                <a16:creationId xmlns:a16="http://schemas.microsoft.com/office/drawing/2014/main" id="{F3EAE241-9C19-B0EE-B851-D83669F789F5}"/>
              </a:ext>
            </a:extLst>
          </p:cNvPr>
          <p:cNvPicPr>
            <a:picLocks noChangeAspect="1"/>
          </p:cNvPicPr>
          <p:nvPr/>
        </p:nvPicPr>
        <p:blipFill>
          <a:blip r:embed="rId2"/>
          <a:srcRect t="6342" r="-1" b="-1"/>
          <a:stretch>
            <a:fillRect/>
          </a:stretch>
        </p:blipFill>
        <p:spPr>
          <a:xfrm>
            <a:off x="-1" y="10"/>
            <a:ext cx="12228129" cy="4666928"/>
          </a:xfrm>
          <a:prstGeom prst="rect">
            <a:avLst/>
          </a:prstGeom>
        </p:spPr>
      </p:pic>
      <p:grpSp>
        <p:nvGrpSpPr>
          <p:cNvPr id="12" name="Group 11">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13" name="Freeform: Shape 12">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16" name="Freeform: Shape 15">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2BE1363-5A76-B77B-1004-82D58F847373}"/>
              </a:ext>
            </a:extLst>
          </p:cNvPr>
          <p:cNvSpPr>
            <a:spLocks noGrp="1"/>
          </p:cNvSpPr>
          <p:nvPr>
            <p:ph type="title"/>
          </p:nvPr>
        </p:nvSpPr>
        <p:spPr>
          <a:xfrm>
            <a:off x="804672" y="4551037"/>
            <a:ext cx="5021782" cy="1509931"/>
          </a:xfrm>
        </p:spPr>
        <p:txBody>
          <a:bodyPr>
            <a:normAutofit/>
          </a:bodyPr>
          <a:lstStyle/>
          <a:p>
            <a:r>
              <a:rPr lang="en-US" sz="3600">
                <a:solidFill>
                  <a:schemeClr val="tx2"/>
                </a:solidFill>
              </a:rPr>
              <a:t>Inter process comm(ipc) &amp; isolation</a:t>
            </a:r>
          </a:p>
        </p:txBody>
      </p:sp>
      <p:sp>
        <p:nvSpPr>
          <p:cNvPr id="3" name="Content Placeholder 2">
            <a:extLst>
              <a:ext uri="{FF2B5EF4-FFF2-40B4-BE49-F238E27FC236}">
                <a16:creationId xmlns:a16="http://schemas.microsoft.com/office/drawing/2014/main" id="{4537C03A-9743-6F48-B2AE-1BCA4E09711C}"/>
              </a:ext>
            </a:extLst>
          </p:cNvPr>
          <p:cNvSpPr>
            <a:spLocks noGrp="1"/>
          </p:cNvSpPr>
          <p:nvPr>
            <p:ph idx="1"/>
          </p:nvPr>
        </p:nvSpPr>
        <p:spPr>
          <a:xfrm>
            <a:off x="6545869" y="4666959"/>
            <a:ext cx="4926411" cy="2075868"/>
          </a:xfrm>
        </p:spPr>
        <p:txBody>
          <a:bodyPr anchor="ctr">
            <a:normAutofit/>
          </a:bodyPr>
          <a:lstStyle/>
          <a:p>
            <a:r>
              <a:rPr lang="en-US" sz="1800" dirty="0">
                <a:solidFill>
                  <a:schemeClr val="tx2"/>
                </a:solidFill>
              </a:rPr>
              <a:t>Inter process communication is generally done through writing/reading data from hard disk files – which is slow.</a:t>
            </a:r>
          </a:p>
          <a:p>
            <a:r>
              <a:rPr lang="en-US" sz="1800" dirty="0">
                <a:solidFill>
                  <a:schemeClr val="tx2"/>
                </a:solidFill>
              </a:rPr>
              <a:t>So for </a:t>
            </a:r>
            <a:r>
              <a:rPr lang="en-US" sz="1800" dirty="0" err="1">
                <a:solidFill>
                  <a:schemeClr val="tx2"/>
                </a:solidFill>
              </a:rPr>
              <a:t>ipc</a:t>
            </a:r>
            <a:r>
              <a:rPr lang="en-US" sz="1800" dirty="0">
                <a:solidFill>
                  <a:schemeClr val="tx2"/>
                </a:solidFill>
              </a:rPr>
              <a:t>, </a:t>
            </a:r>
            <a:r>
              <a:rPr lang="en-US" sz="1800" dirty="0" err="1">
                <a:solidFill>
                  <a:schemeClr val="tx2"/>
                </a:solidFill>
              </a:rPr>
              <a:t>unix</a:t>
            </a:r>
            <a:r>
              <a:rPr lang="en-US" sz="1800" dirty="0">
                <a:solidFill>
                  <a:schemeClr val="tx2"/>
                </a:solidFill>
              </a:rPr>
              <a:t> has rich mechanism – it has signals, pipes, sockets, file locking, message queries, semaphore, shared memory</a:t>
            </a:r>
          </a:p>
          <a:p>
            <a:endParaRPr lang="en-US" sz="1800" dirty="0">
              <a:solidFill>
                <a:schemeClr val="tx2"/>
              </a:solidFill>
            </a:endParaRPr>
          </a:p>
        </p:txBody>
      </p:sp>
    </p:spTree>
    <p:extLst>
      <p:ext uri="{BB962C8B-B14F-4D97-AF65-F5344CB8AC3E}">
        <p14:creationId xmlns:p14="http://schemas.microsoft.com/office/powerpoint/2010/main" val="42801852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DA02B-C012-5853-79C5-81955FD6FB83}"/>
              </a:ext>
            </a:extLst>
          </p:cNvPr>
          <p:cNvSpPr>
            <a:spLocks noGrp="1"/>
          </p:cNvSpPr>
          <p:nvPr>
            <p:ph type="title"/>
          </p:nvPr>
        </p:nvSpPr>
        <p:spPr/>
        <p:txBody>
          <a:bodyPr/>
          <a:lstStyle/>
          <a:p>
            <a:r>
              <a:rPr lang="en-US"/>
              <a:t>Signals</a:t>
            </a:r>
            <a:endParaRPr lang="en-US" dirty="0"/>
          </a:p>
        </p:txBody>
      </p:sp>
      <p:sp>
        <p:nvSpPr>
          <p:cNvPr id="3" name="Content Placeholder 2">
            <a:extLst>
              <a:ext uri="{FF2B5EF4-FFF2-40B4-BE49-F238E27FC236}">
                <a16:creationId xmlns:a16="http://schemas.microsoft.com/office/drawing/2014/main" id="{5E21D255-EC74-A1AC-0E48-C806F94F7843}"/>
              </a:ext>
            </a:extLst>
          </p:cNvPr>
          <p:cNvSpPr>
            <a:spLocks noGrp="1"/>
          </p:cNvSpPr>
          <p:nvPr>
            <p:ph idx="1"/>
          </p:nvPr>
        </p:nvSpPr>
        <p:spPr/>
        <p:txBody>
          <a:bodyPr/>
          <a:lstStyle/>
          <a:p>
            <a:r>
              <a:rPr lang="en-US"/>
              <a:t>Software interrupts – some event or exceptional event occurred.</a:t>
            </a:r>
          </a:p>
          <a:p>
            <a:r>
              <a:rPr lang="en-US"/>
              <a:t>Each signal type identified by integer, SIGxxxx – tells type of signal, can be send to process by process itself or kernel.</a:t>
            </a:r>
          </a:p>
          <a:p>
            <a:r>
              <a:rPr lang="en-US"/>
              <a:t>Kernel may send a signal to a process while one of the event occur for e.g:</a:t>
            </a:r>
          </a:p>
          <a:p>
            <a:r>
              <a:rPr lang="en-US"/>
              <a:t>User typed ctrl + c – interrupt, one of the child process terminated, time of process has expired signal is sent, process trying to access invalid memory</a:t>
            </a:r>
            <a:endParaRPr lang="en-US" dirty="0"/>
          </a:p>
        </p:txBody>
      </p:sp>
    </p:spTree>
    <p:extLst>
      <p:ext uri="{BB962C8B-B14F-4D97-AF65-F5344CB8AC3E}">
        <p14:creationId xmlns:p14="http://schemas.microsoft.com/office/powerpoint/2010/main" val="1945629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60F7B-523D-727D-1A3F-7F9B674607AC}"/>
              </a:ext>
            </a:extLst>
          </p:cNvPr>
          <p:cNvSpPr>
            <a:spLocks noGrp="1"/>
          </p:cNvSpPr>
          <p:nvPr>
            <p:ph type="title"/>
          </p:nvPr>
        </p:nvSpPr>
        <p:spPr/>
        <p:txBody>
          <a:bodyPr/>
          <a:lstStyle/>
          <a:p>
            <a:r>
              <a:rPr lang="en-US"/>
              <a:t>User mode vs Kernel Mode</a:t>
            </a:r>
            <a:endParaRPr lang="en-US" dirty="0"/>
          </a:p>
        </p:txBody>
      </p:sp>
      <p:sp>
        <p:nvSpPr>
          <p:cNvPr id="7" name="Content Placeholder 6">
            <a:extLst>
              <a:ext uri="{FF2B5EF4-FFF2-40B4-BE49-F238E27FC236}">
                <a16:creationId xmlns:a16="http://schemas.microsoft.com/office/drawing/2014/main" id="{C5A404A9-D94E-662D-C781-E32762C219F1}"/>
              </a:ext>
            </a:extLst>
          </p:cNvPr>
          <p:cNvSpPr>
            <a:spLocks noGrp="1"/>
          </p:cNvSpPr>
          <p:nvPr>
            <p:ph idx="1"/>
          </p:nvPr>
        </p:nvSpPr>
        <p:spPr/>
        <p:txBody>
          <a:bodyPr/>
          <a:lstStyle/>
          <a:p>
            <a:r>
              <a:rPr lang="en-GB"/>
              <a:t>The main feature of the Linux operating system is to provide security and accessibility to the underlying hardware.(we don’t want any app. To mess with our hardware)</a:t>
            </a:r>
          </a:p>
          <a:p>
            <a:endParaRPr lang="en-GB"/>
          </a:p>
          <a:p>
            <a:r>
              <a:rPr lang="en-GB"/>
              <a:t>There are some processes that require hardware control, like user input require I/O devices.</a:t>
            </a:r>
          </a:p>
          <a:p>
            <a:endParaRPr lang="en-GB"/>
          </a:p>
          <a:p>
            <a:endParaRPr lang="en-US" dirty="0"/>
          </a:p>
        </p:txBody>
      </p:sp>
      <p:pic>
        <p:nvPicPr>
          <p:cNvPr id="9" name="Picture 8">
            <a:extLst>
              <a:ext uri="{FF2B5EF4-FFF2-40B4-BE49-F238E27FC236}">
                <a16:creationId xmlns:a16="http://schemas.microsoft.com/office/drawing/2014/main" id="{85A628BB-394C-A173-2412-A17BA4B00762}"/>
              </a:ext>
            </a:extLst>
          </p:cNvPr>
          <p:cNvPicPr>
            <a:picLocks noChangeAspect="1"/>
          </p:cNvPicPr>
          <p:nvPr/>
        </p:nvPicPr>
        <p:blipFill>
          <a:blip r:embed="rId2"/>
          <a:stretch>
            <a:fillRect/>
          </a:stretch>
        </p:blipFill>
        <p:spPr>
          <a:xfrm>
            <a:off x="5283975" y="4134832"/>
            <a:ext cx="3931037" cy="2258988"/>
          </a:xfrm>
          <a:prstGeom prst="rect">
            <a:avLst/>
          </a:prstGeom>
        </p:spPr>
      </p:pic>
    </p:spTree>
    <p:extLst>
      <p:ext uri="{BB962C8B-B14F-4D97-AF65-F5344CB8AC3E}">
        <p14:creationId xmlns:p14="http://schemas.microsoft.com/office/powerpoint/2010/main" val="39428129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207B9-59FC-8BE6-CB6D-7A3559127AFD}"/>
              </a:ext>
            </a:extLst>
          </p:cNvPr>
          <p:cNvSpPr>
            <a:spLocks noGrp="1"/>
          </p:cNvSpPr>
          <p:nvPr>
            <p:ph type="title"/>
          </p:nvPr>
        </p:nvSpPr>
        <p:spPr>
          <a:xfrm>
            <a:off x="838200" y="232503"/>
            <a:ext cx="11230484" cy="716799"/>
          </a:xfrm>
        </p:spPr>
        <p:txBody>
          <a:bodyPr>
            <a:normAutofit fontScale="90000"/>
          </a:bodyPr>
          <a:lstStyle/>
          <a:p>
            <a:r>
              <a:rPr lang="en-US" dirty="0"/>
              <a:t>Library function, execution of c program, System call</a:t>
            </a:r>
          </a:p>
        </p:txBody>
      </p:sp>
      <p:sp>
        <p:nvSpPr>
          <p:cNvPr id="3" name="Content Placeholder 2">
            <a:extLst>
              <a:ext uri="{FF2B5EF4-FFF2-40B4-BE49-F238E27FC236}">
                <a16:creationId xmlns:a16="http://schemas.microsoft.com/office/drawing/2014/main" id="{EBB691A6-4914-F7BD-4472-3580251B0225}"/>
              </a:ext>
            </a:extLst>
          </p:cNvPr>
          <p:cNvSpPr>
            <a:spLocks noGrp="1"/>
          </p:cNvSpPr>
          <p:nvPr>
            <p:ph idx="1"/>
          </p:nvPr>
        </p:nvSpPr>
        <p:spPr>
          <a:xfrm>
            <a:off x="838200" y="1067964"/>
            <a:ext cx="10515600" cy="3971706"/>
          </a:xfrm>
        </p:spPr>
        <p:txBody>
          <a:bodyPr>
            <a:normAutofit/>
          </a:bodyPr>
          <a:lstStyle/>
          <a:p>
            <a:pPr marL="0" indent="0">
              <a:buNone/>
            </a:pPr>
            <a:r>
              <a:rPr lang="en-US" sz="1500" b="1" dirty="0"/>
              <a:t>1. Library </a:t>
            </a:r>
            <a:r>
              <a:rPr lang="en-US" sz="1500" b="1" dirty="0" err="1"/>
              <a:t>func</a:t>
            </a:r>
            <a:r>
              <a:rPr lang="en-US" sz="1500" dirty="0"/>
              <a:t> – multitude of inbuilt function in c programming.</a:t>
            </a:r>
          </a:p>
          <a:p>
            <a:pPr marL="0" indent="0">
              <a:buNone/>
            </a:pPr>
            <a:r>
              <a:rPr lang="en-US" sz="1500" dirty="0"/>
              <a:t> St. c library is in #include&lt;libc.h&gt;. There are different variations of c library functions(</a:t>
            </a:r>
            <a:r>
              <a:rPr lang="en-US" sz="1500" dirty="0" err="1"/>
              <a:t>stdoi.h,etc</a:t>
            </a:r>
            <a:r>
              <a:rPr lang="en-US" sz="1500" dirty="0"/>
              <a:t>), most common used is </a:t>
            </a:r>
            <a:r>
              <a:rPr lang="en-US" sz="1500" dirty="0" err="1"/>
              <a:t>glibc</a:t>
            </a:r>
            <a:r>
              <a:rPr lang="en-US" sz="1500" dirty="0"/>
              <a:t> in </a:t>
            </a:r>
            <a:r>
              <a:rPr lang="en-US" sz="1500" dirty="0" err="1"/>
              <a:t>unix</a:t>
            </a:r>
            <a:r>
              <a:rPr lang="en-US" sz="1500" dirty="0"/>
              <a:t>.</a:t>
            </a:r>
          </a:p>
          <a:p>
            <a:r>
              <a:rPr lang="en-US" sz="1500" dirty="0"/>
              <a:t>Glibc – contains multiple function some of them which may not use system calls, but there are some library functions which are layered on top of system calls.</a:t>
            </a:r>
          </a:p>
          <a:p>
            <a:pPr lvl="1"/>
            <a:r>
              <a:rPr lang="en-US" sz="1100" dirty="0" err="1"/>
              <a:t>E.g</a:t>
            </a:r>
            <a:r>
              <a:rPr lang="en-US" sz="1100" dirty="0"/>
              <a:t> – </a:t>
            </a:r>
            <a:r>
              <a:rPr lang="en-US" sz="1100" dirty="0" err="1"/>
              <a:t>fopen</a:t>
            </a:r>
            <a:r>
              <a:rPr lang="en-US" sz="1100" dirty="0"/>
              <a:t>() – open up a file function in C , but in backend based on system call open()</a:t>
            </a:r>
          </a:p>
          <a:p>
            <a:pPr marL="0" indent="0">
              <a:buNone/>
            </a:pPr>
            <a:r>
              <a:rPr lang="en-US" sz="1500" b="1" dirty="0"/>
              <a:t>2. </a:t>
            </a:r>
            <a:r>
              <a:rPr lang="en-US" sz="1500" dirty="0"/>
              <a:t>Touch</a:t>
            </a:r>
            <a:r>
              <a:rPr lang="en-US" sz="1500" b="1" dirty="0"/>
              <a:t> </a:t>
            </a:r>
            <a:r>
              <a:rPr lang="en-US" sz="1500" dirty="0" err="1"/>
              <a:t>demo.c</a:t>
            </a:r>
            <a:r>
              <a:rPr lang="en-US" sz="1500" dirty="0"/>
              <a:t>, </a:t>
            </a:r>
            <a:r>
              <a:rPr lang="en-US" sz="1500" dirty="0" err="1"/>
              <a:t>gcc</a:t>
            </a:r>
            <a:r>
              <a:rPr lang="en-US" sz="1500" dirty="0"/>
              <a:t> </a:t>
            </a:r>
            <a:r>
              <a:rPr lang="en-US" sz="1500" dirty="0" err="1"/>
              <a:t>demo.c</a:t>
            </a:r>
            <a:r>
              <a:rPr lang="en-US" sz="1500" dirty="0"/>
              <a:t>(source file) –o demo(object file) -&gt; runs program, ./demo –&gt; (output file)</a:t>
            </a:r>
          </a:p>
          <a:p>
            <a:pPr marL="0" indent="0">
              <a:buNone/>
            </a:pPr>
            <a:r>
              <a:rPr lang="en-US" sz="1500" b="1" dirty="0"/>
              <a:t>3. System call</a:t>
            </a:r>
            <a:r>
              <a:rPr lang="en-US" sz="1500" dirty="0"/>
              <a:t> – a controlled entry point into the kernel level. It is like API. Allowing process to req to kernel so that it performs some action on process behalf. </a:t>
            </a:r>
          </a:p>
          <a:p>
            <a:pPr lvl="1"/>
            <a:r>
              <a:rPr lang="en-US" sz="1500" dirty="0" err="1"/>
              <a:t>E.g</a:t>
            </a:r>
            <a:r>
              <a:rPr lang="en-US" sz="1500" dirty="0"/>
              <a:t>: </a:t>
            </a:r>
            <a:r>
              <a:rPr lang="en-US" sz="1500" dirty="0" err="1"/>
              <a:t>printf</a:t>
            </a:r>
            <a:r>
              <a:rPr lang="en-US" sz="1500" dirty="0"/>
              <a:t>() in c -&gt; write() system call is called -&gt; process asked kernel to write on behalf of process.</a:t>
            </a:r>
          </a:p>
          <a:p>
            <a:pPr lvl="1"/>
            <a:r>
              <a:rPr lang="en-US" sz="1500" dirty="0"/>
              <a:t>Kernel makes a range of services available for programs through the system call. </a:t>
            </a:r>
          </a:p>
          <a:p>
            <a:pPr lvl="1"/>
            <a:r>
              <a:rPr lang="en-US" sz="1500" dirty="0"/>
              <a:t>Now the services to prog through the system call </a:t>
            </a:r>
            <a:r>
              <a:rPr lang="en-US" sz="1500" dirty="0" err="1"/>
              <a:t>api</a:t>
            </a:r>
            <a:r>
              <a:rPr lang="en-US" sz="1500" dirty="0"/>
              <a:t> include:</a:t>
            </a:r>
          </a:p>
          <a:p>
            <a:pPr marL="457200" lvl="1" indent="0">
              <a:buNone/>
            </a:pPr>
            <a:r>
              <a:rPr lang="en-GB" sz="1500" dirty="0"/>
              <a:t>	</a:t>
            </a:r>
            <a:r>
              <a:rPr lang="en-GB" sz="1500" dirty="0" err="1"/>
              <a:t>e.g</a:t>
            </a:r>
            <a:r>
              <a:rPr lang="en-GB" sz="1500" dirty="0"/>
              <a:t>: Creating a new process, Performing I/</a:t>
            </a:r>
            <a:r>
              <a:rPr lang="en-GB" sz="1500" dirty="0" err="1"/>
              <a:t>oCreating</a:t>
            </a:r>
            <a:r>
              <a:rPr lang="en-GB" sz="1500" dirty="0"/>
              <a:t>, pipes for IPC</a:t>
            </a:r>
          </a:p>
          <a:p>
            <a:pPr marL="457200" lvl="1" indent="0">
              <a:buNone/>
            </a:pPr>
            <a:r>
              <a:rPr lang="en-GB" sz="1500" dirty="0"/>
              <a:t>System call changes the process state from user mode to kernel mode so that it can access the protected kernel memory.</a:t>
            </a:r>
          </a:p>
          <a:p>
            <a:pPr marL="457200" lvl="1" indent="0">
              <a:buNone/>
            </a:pPr>
            <a:endParaRPr lang="en-US" sz="1500" dirty="0"/>
          </a:p>
          <a:p>
            <a:pPr lvl="1"/>
            <a:endParaRPr lang="en-US" sz="1500" dirty="0"/>
          </a:p>
          <a:p>
            <a:pPr lvl="1"/>
            <a:endParaRPr lang="en-US" sz="1500" dirty="0"/>
          </a:p>
          <a:p>
            <a:endParaRPr lang="en-US" sz="1500" dirty="0"/>
          </a:p>
          <a:p>
            <a:endParaRPr lang="en-US" sz="1500" dirty="0"/>
          </a:p>
        </p:txBody>
      </p:sp>
      <p:pic>
        <p:nvPicPr>
          <p:cNvPr id="7" name="Picture 6">
            <a:extLst>
              <a:ext uri="{FF2B5EF4-FFF2-40B4-BE49-F238E27FC236}">
                <a16:creationId xmlns:a16="http://schemas.microsoft.com/office/drawing/2014/main" id="{2D4962D5-39EF-D9AF-2DA4-D3DE468851DB}"/>
              </a:ext>
            </a:extLst>
          </p:cNvPr>
          <p:cNvPicPr>
            <a:picLocks noChangeAspect="1"/>
          </p:cNvPicPr>
          <p:nvPr/>
        </p:nvPicPr>
        <p:blipFill>
          <a:blip r:embed="rId2"/>
          <a:stretch>
            <a:fillRect/>
          </a:stretch>
        </p:blipFill>
        <p:spPr>
          <a:xfrm>
            <a:off x="1150048" y="5300203"/>
            <a:ext cx="3530436" cy="1477054"/>
          </a:xfrm>
          <a:prstGeom prst="rect">
            <a:avLst/>
          </a:prstGeom>
        </p:spPr>
      </p:pic>
    </p:spTree>
    <p:extLst>
      <p:ext uri="{BB962C8B-B14F-4D97-AF65-F5344CB8AC3E}">
        <p14:creationId xmlns:p14="http://schemas.microsoft.com/office/powerpoint/2010/main" val="38151552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0F06-1C75-B0CC-C7F3-30D57881E9CA}"/>
              </a:ext>
            </a:extLst>
          </p:cNvPr>
          <p:cNvSpPr>
            <a:spLocks noGrp="1"/>
          </p:cNvSpPr>
          <p:nvPr>
            <p:ph type="title"/>
          </p:nvPr>
        </p:nvSpPr>
        <p:spPr/>
        <p:txBody>
          <a:bodyPr/>
          <a:lstStyle/>
          <a:p>
            <a:r>
              <a:rPr lang="en-US" dirty="0"/>
              <a:t>Ex: of system calls</a:t>
            </a:r>
          </a:p>
        </p:txBody>
      </p:sp>
      <p:sp>
        <p:nvSpPr>
          <p:cNvPr id="3" name="Content Placeholder 2">
            <a:extLst>
              <a:ext uri="{FF2B5EF4-FFF2-40B4-BE49-F238E27FC236}">
                <a16:creationId xmlns:a16="http://schemas.microsoft.com/office/drawing/2014/main" id="{FD101452-35FB-F209-6B3F-2A73CD980059}"/>
              </a:ext>
            </a:extLst>
          </p:cNvPr>
          <p:cNvSpPr>
            <a:spLocks noGrp="1"/>
          </p:cNvSpPr>
          <p:nvPr>
            <p:ph idx="1"/>
          </p:nvPr>
        </p:nvSpPr>
        <p:spPr/>
        <p:txBody>
          <a:bodyPr/>
          <a:lstStyle/>
          <a:p>
            <a:r>
              <a:rPr lang="en-GB" dirty="0"/>
              <a:t>Invoking a system call is like invoking a normal c function. We executed using a system call write(), instead of standard c library function.</a:t>
            </a:r>
          </a:p>
          <a:p>
            <a:endParaRPr lang="en-US" dirty="0"/>
          </a:p>
        </p:txBody>
      </p:sp>
      <p:pic>
        <p:nvPicPr>
          <p:cNvPr id="5" name="Picture 4">
            <a:extLst>
              <a:ext uri="{FF2B5EF4-FFF2-40B4-BE49-F238E27FC236}">
                <a16:creationId xmlns:a16="http://schemas.microsoft.com/office/drawing/2014/main" id="{C37A420D-9163-6CC8-C522-950EA1D2E590}"/>
              </a:ext>
            </a:extLst>
          </p:cNvPr>
          <p:cNvPicPr>
            <a:picLocks noChangeAspect="1"/>
          </p:cNvPicPr>
          <p:nvPr/>
        </p:nvPicPr>
        <p:blipFill>
          <a:blip r:embed="rId2"/>
          <a:stretch>
            <a:fillRect/>
          </a:stretch>
        </p:blipFill>
        <p:spPr>
          <a:xfrm>
            <a:off x="1109843" y="3285749"/>
            <a:ext cx="5304916" cy="2926113"/>
          </a:xfrm>
          <a:prstGeom prst="rect">
            <a:avLst/>
          </a:prstGeom>
        </p:spPr>
      </p:pic>
      <p:pic>
        <p:nvPicPr>
          <p:cNvPr id="7" name="Picture 6">
            <a:extLst>
              <a:ext uri="{FF2B5EF4-FFF2-40B4-BE49-F238E27FC236}">
                <a16:creationId xmlns:a16="http://schemas.microsoft.com/office/drawing/2014/main" id="{597B0F57-72DB-2E66-6D8B-887984B59C0A}"/>
              </a:ext>
            </a:extLst>
          </p:cNvPr>
          <p:cNvPicPr>
            <a:picLocks noChangeAspect="1"/>
          </p:cNvPicPr>
          <p:nvPr/>
        </p:nvPicPr>
        <p:blipFill>
          <a:blip r:embed="rId3"/>
          <a:stretch>
            <a:fillRect/>
          </a:stretch>
        </p:blipFill>
        <p:spPr>
          <a:xfrm>
            <a:off x="6414759" y="3320650"/>
            <a:ext cx="3983358" cy="2856313"/>
          </a:xfrm>
          <a:prstGeom prst="rect">
            <a:avLst/>
          </a:prstGeom>
        </p:spPr>
      </p:pic>
    </p:spTree>
    <p:extLst>
      <p:ext uri="{BB962C8B-B14F-4D97-AF65-F5344CB8AC3E}">
        <p14:creationId xmlns:p14="http://schemas.microsoft.com/office/powerpoint/2010/main" val="2452366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012344-B02C-7243-243B-C03E3A83CE01}"/>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5000" kern="1200" dirty="0">
                <a:solidFill>
                  <a:schemeClr val="bg1"/>
                </a:solidFill>
                <a:latin typeface="+mj-lt"/>
                <a:ea typeface="+mj-ea"/>
                <a:cs typeface="+mj-cs"/>
              </a:rPr>
              <a:t>Kernel</a:t>
            </a:r>
          </a:p>
        </p:txBody>
      </p:sp>
      <p:pic>
        <p:nvPicPr>
          <p:cNvPr id="5" name="Content Placeholder 4">
            <a:extLst>
              <a:ext uri="{FF2B5EF4-FFF2-40B4-BE49-F238E27FC236}">
                <a16:creationId xmlns:a16="http://schemas.microsoft.com/office/drawing/2014/main" id="{DD46B81E-E39D-0820-A3FF-3EE6A8AAD284}"/>
              </a:ext>
            </a:extLst>
          </p:cNvPr>
          <p:cNvPicPr>
            <a:picLocks noGrp="1" noChangeAspect="1"/>
          </p:cNvPicPr>
          <p:nvPr>
            <p:ph idx="1"/>
          </p:nvPr>
        </p:nvPicPr>
        <p:blipFill>
          <a:blip r:embed="rId2">
            <a:alphaModFix/>
          </a:blip>
          <a:stretch>
            <a:fillRect/>
          </a:stretch>
        </p:blipFill>
        <p:spPr>
          <a:xfrm>
            <a:off x="5800734" y="1224768"/>
            <a:ext cx="5917401" cy="4408463"/>
          </a:xfrm>
          <a:prstGeom prst="rect">
            <a:avLst/>
          </a:prstGeom>
        </p:spPr>
      </p:pic>
      <p:sp>
        <p:nvSpPr>
          <p:cNvPr id="12" name="Rectangle 11">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88155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2735C-4CD8-AD1D-B101-0A215129872F}"/>
              </a:ext>
            </a:extLst>
          </p:cNvPr>
          <p:cNvSpPr>
            <a:spLocks noGrp="1"/>
          </p:cNvSpPr>
          <p:nvPr>
            <p:ph type="title"/>
          </p:nvPr>
        </p:nvSpPr>
        <p:spPr/>
        <p:txBody>
          <a:bodyPr/>
          <a:lstStyle/>
          <a:p>
            <a:r>
              <a:rPr lang="en-US" dirty="0"/>
              <a:t>Files I/O operation</a:t>
            </a:r>
          </a:p>
        </p:txBody>
      </p:sp>
      <p:sp>
        <p:nvSpPr>
          <p:cNvPr id="3" name="Content Placeholder 2">
            <a:extLst>
              <a:ext uri="{FF2B5EF4-FFF2-40B4-BE49-F238E27FC236}">
                <a16:creationId xmlns:a16="http://schemas.microsoft.com/office/drawing/2014/main" id="{AE5FA213-7546-FBA9-01EF-B262BBF8A438}"/>
              </a:ext>
            </a:extLst>
          </p:cNvPr>
          <p:cNvSpPr>
            <a:spLocks noGrp="1"/>
          </p:cNvSpPr>
          <p:nvPr>
            <p:ph idx="1"/>
          </p:nvPr>
        </p:nvSpPr>
        <p:spPr/>
        <p:txBody>
          <a:bodyPr>
            <a:normAutofit/>
          </a:bodyPr>
          <a:lstStyle/>
          <a:p>
            <a:r>
              <a:rPr lang="en-US" sz="1500" dirty="0"/>
              <a:t>Using FDs</a:t>
            </a:r>
          </a:p>
          <a:p>
            <a:r>
              <a:rPr lang="en-US" sz="1500" dirty="0" err="1"/>
              <a:t>rwx</a:t>
            </a:r>
            <a:r>
              <a:rPr lang="en-US" sz="1500" dirty="0"/>
              <a:t> – read(4), write(2), execute(1). </a:t>
            </a:r>
            <a:r>
              <a:rPr lang="en-US" sz="1500" dirty="0" err="1"/>
              <a:t>e.g</a:t>
            </a:r>
            <a:r>
              <a:rPr lang="en-US" sz="1500" dirty="0"/>
              <a:t> - 6 –&gt; </a:t>
            </a:r>
            <a:r>
              <a:rPr lang="en-US" sz="1500" dirty="0" err="1"/>
              <a:t>rw</a:t>
            </a:r>
            <a:r>
              <a:rPr lang="en-US" sz="1500" dirty="0"/>
              <a:t>_, 7 -&gt; </a:t>
            </a:r>
            <a:r>
              <a:rPr lang="en-US" sz="1500" dirty="0" err="1"/>
              <a:t>rwx</a:t>
            </a:r>
            <a:r>
              <a:rPr lang="en-US" sz="1500" dirty="0"/>
              <a:t>, 5 -&gt; </a:t>
            </a:r>
            <a:r>
              <a:rPr lang="en-US" sz="1500" dirty="0" err="1"/>
              <a:t>r_x</a:t>
            </a:r>
            <a:r>
              <a:rPr lang="en-US" sz="1500" dirty="0"/>
              <a:t>, 3 -&gt; _</a:t>
            </a:r>
            <a:r>
              <a:rPr lang="en-US" sz="1500" dirty="0" err="1"/>
              <a:t>wx</a:t>
            </a:r>
            <a:r>
              <a:rPr lang="en-US" sz="1500" dirty="0"/>
              <a:t> – in sys call function we can mention (study later)</a:t>
            </a:r>
          </a:p>
          <a:p>
            <a:r>
              <a:rPr lang="en-US" sz="1500" dirty="0"/>
              <a:t>In </a:t>
            </a:r>
            <a:r>
              <a:rPr lang="en-US" sz="1500" dirty="0" err="1"/>
              <a:t>linux</a:t>
            </a:r>
            <a:r>
              <a:rPr lang="en-US" sz="1500" dirty="0"/>
              <a:t> </a:t>
            </a:r>
            <a:r>
              <a:rPr lang="en-US" sz="1500" dirty="0" err="1"/>
              <a:t>os</a:t>
            </a:r>
            <a:r>
              <a:rPr lang="en-US" sz="1500" dirty="0"/>
              <a:t> everything is considered as file. </a:t>
            </a:r>
          </a:p>
          <a:p>
            <a:pPr marL="0" indent="0">
              <a:buNone/>
            </a:pPr>
            <a:r>
              <a:rPr lang="en-GB" sz="1500" dirty="0"/>
              <a:t>Note:  "-": Regular file (data files), "</a:t>
            </a:r>
            <a:r>
              <a:rPr lang="en-GB" sz="1500" dirty="0" err="1"/>
              <a:t>d":Directory</a:t>
            </a:r>
            <a:r>
              <a:rPr lang="en-GB" sz="1500" dirty="0"/>
              <a:t>, "c" : Character device </a:t>
            </a:r>
            <a:r>
              <a:rPr lang="en-GB" sz="1500" dirty="0" err="1"/>
              <a:t>file,"b</a:t>
            </a:r>
            <a:r>
              <a:rPr lang="en-GB" sz="1500" dirty="0"/>
              <a:t>": Block device file, "s": Local socket file, "p": Named pipe, "I" : Symbolic link</a:t>
            </a:r>
          </a:p>
          <a:p>
            <a:pPr marL="0" indent="0">
              <a:buNone/>
            </a:pPr>
            <a:r>
              <a:rPr lang="en-US" sz="1500" dirty="0" err="1"/>
              <a:t>E.g</a:t>
            </a:r>
            <a:r>
              <a:rPr lang="en-US" sz="1500" dirty="0"/>
              <a:t>: -</a:t>
            </a:r>
            <a:r>
              <a:rPr lang="en-US" sz="1500" dirty="0" err="1"/>
              <a:t>rwxrwxrwx</a:t>
            </a:r>
            <a:r>
              <a:rPr lang="en-US" sz="1500" dirty="0"/>
              <a:t> (regular file), </a:t>
            </a:r>
            <a:r>
              <a:rPr lang="en-US" sz="1500" dirty="0" err="1"/>
              <a:t>drwxrwxrwx</a:t>
            </a:r>
            <a:r>
              <a:rPr lang="en-US" sz="1500" dirty="0"/>
              <a:t>(directory)   [user, group, others]</a:t>
            </a:r>
          </a:p>
          <a:p>
            <a:pPr marL="0" indent="0">
              <a:buNone/>
            </a:pPr>
            <a:r>
              <a:rPr lang="en-US" sz="1500" dirty="0" err="1"/>
              <a:t>Cmds</a:t>
            </a:r>
            <a:r>
              <a:rPr lang="en-US" sz="1500" dirty="0"/>
              <a:t> example - </a:t>
            </a:r>
            <a:r>
              <a:rPr lang="en-US" sz="1500" dirty="0" err="1"/>
              <a:t>chmod</a:t>
            </a:r>
            <a:r>
              <a:rPr lang="en-US" sz="1500" dirty="0"/>
              <a:t> 777  demo , </a:t>
            </a:r>
            <a:r>
              <a:rPr lang="en-US" sz="1500" dirty="0" err="1"/>
              <a:t>chmod</a:t>
            </a:r>
            <a:r>
              <a:rPr lang="en-US" sz="1500" dirty="0"/>
              <a:t> 177 demo  (for </a:t>
            </a:r>
            <a:r>
              <a:rPr lang="en-US" sz="1500" dirty="0" err="1"/>
              <a:t>demo.c</a:t>
            </a:r>
            <a:r>
              <a:rPr lang="en-US" sz="1500" dirty="0"/>
              <a:t>)</a:t>
            </a:r>
          </a:p>
          <a:p>
            <a:pPr marL="0" indent="0">
              <a:buNone/>
            </a:pPr>
            <a:endParaRPr lang="en-US" sz="1500" dirty="0"/>
          </a:p>
          <a:p>
            <a:endParaRPr lang="en-US" sz="1500" dirty="0"/>
          </a:p>
          <a:p>
            <a:pPr marL="457200" lvl="1" indent="0">
              <a:buNone/>
            </a:pPr>
            <a:endParaRPr lang="en-US" sz="1500" dirty="0"/>
          </a:p>
          <a:p>
            <a:pPr lvl="1"/>
            <a:endParaRPr lang="en-US" sz="1500" dirty="0"/>
          </a:p>
        </p:txBody>
      </p:sp>
    </p:spTree>
    <p:extLst>
      <p:ext uri="{BB962C8B-B14F-4D97-AF65-F5344CB8AC3E}">
        <p14:creationId xmlns:p14="http://schemas.microsoft.com/office/powerpoint/2010/main" val="40518810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C5CDF-B2BD-6B09-A4F2-DE85A663CAE1}"/>
              </a:ext>
            </a:extLst>
          </p:cNvPr>
          <p:cNvSpPr>
            <a:spLocks noGrp="1"/>
          </p:cNvSpPr>
          <p:nvPr>
            <p:ph type="title"/>
          </p:nvPr>
        </p:nvSpPr>
        <p:spPr/>
        <p:txBody>
          <a:bodyPr/>
          <a:lstStyle/>
          <a:p>
            <a:r>
              <a:rPr lang="en-US" dirty="0"/>
              <a:t>FD</a:t>
            </a:r>
          </a:p>
        </p:txBody>
      </p:sp>
      <p:sp>
        <p:nvSpPr>
          <p:cNvPr id="3" name="Content Placeholder 2">
            <a:extLst>
              <a:ext uri="{FF2B5EF4-FFF2-40B4-BE49-F238E27FC236}">
                <a16:creationId xmlns:a16="http://schemas.microsoft.com/office/drawing/2014/main" id="{EA150DCB-5AE9-DFDD-E7C1-940C2CB5BD5D}"/>
              </a:ext>
            </a:extLst>
          </p:cNvPr>
          <p:cNvSpPr>
            <a:spLocks noGrp="1"/>
          </p:cNvSpPr>
          <p:nvPr>
            <p:ph idx="1"/>
          </p:nvPr>
        </p:nvSpPr>
        <p:spPr/>
        <p:txBody>
          <a:bodyPr/>
          <a:lstStyle/>
          <a:p>
            <a:r>
              <a:rPr lang="en-US" dirty="0"/>
              <a:t>All sys call performed refer to these </a:t>
            </a:r>
            <a:r>
              <a:rPr lang="en-US" dirty="0" err="1"/>
              <a:t>fd</a:t>
            </a:r>
            <a:r>
              <a:rPr lang="en-US" dirty="0"/>
              <a:t>. </a:t>
            </a:r>
          </a:p>
          <a:p>
            <a:r>
              <a:rPr lang="en-US" dirty="0" err="1"/>
              <a:t>Fd</a:t>
            </a:r>
            <a:r>
              <a:rPr lang="en-US" dirty="0"/>
              <a:t> is non negative integer. Every process ahs its own </a:t>
            </a:r>
            <a:r>
              <a:rPr lang="en-US" dirty="0" err="1"/>
              <a:t>fds</a:t>
            </a:r>
            <a:r>
              <a:rPr lang="en-US" dirty="0"/>
              <a:t>.</a:t>
            </a:r>
          </a:p>
          <a:p>
            <a:r>
              <a:rPr lang="en-US" dirty="0"/>
              <a:t>3 </a:t>
            </a:r>
            <a:r>
              <a:rPr lang="en-US" dirty="0" err="1"/>
              <a:t>st</a:t>
            </a:r>
            <a:r>
              <a:rPr lang="en-US" dirty="0"/>
              <a:t> </a:t>
            </a:r>
            <a:r>
              <a:rPr lang="en-US" dirty="0" err="1"/>
              <a:t>fds</a:t>
            </a:r>
            <a:r>
              <a:rPr lang="en-US" dirty="0"/>
              <a:t>: - these are opened on behalf </a:t>
            </a:r>
            <a:r>
              <a:rPr lang="en-US" dirty="0" err="1"/>
              <a:t>ofprog</a:t>
            </a:r>
            <a:r>
              <a:rPr lang="en-US" dirty="0"/>
              <a:t> by shell even before the prog starts</a:t>
            </a:r>
          </a:p>
          <a:p>
            <a:pPr lvl="1"/>
            <a:r>
              <a:rPr lang="en-US" dirty="0"/>
              <a:t>1. stdin – 0</a:t>
            </a:r>
          </a:p>
          <a:p>
            <a:pPr lvl="1"/>
            <a:r>
              <a:rPr lang="en-US" dirty="0"/>
              <a:t>2. </a:t>
            </a:r>
            <a:r>
              <a:rPr lang="en-US" dirty="0" err="1"/>
              <a:t>stdout</a:t>
            </a:r>
            <a:r>
              <a:rPr lang="en-US" dirty="0"/>
              <a:t> – 1</a:t>
            </a:r>
          </a:p>
          <a:p>
            <a:pPr lvl="1"/>
            <a:r>
              <a:rPr lang="en-US" dirty="0"/>
              <a:t>3. stderr – 2 </a:t>
            </a:r>
          </a:p>
        </p:txBody>
      </p:sp>
    </p:spTree>
    <p:extLst>
      <p:ext uri="{BB962C8B-B14F-4D97-AF65-F5344CB8AC3E}">
        <p14:creationId xmlns:p14="http://schemas.microsoft.com/office/powerpoint/2010/main" val="15477011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D7AAD-ADCD-8991-3162-2F2422187951}"/>
              </a:ext>
            </a:extLst>
          </p:cNvPr>
          <p:cNvSpPr>
            <a:spLocks noGrp="1"/>
          </p:cNvSpPr>
          <p:nvPr>
            <p:ph type="title"/>
          </p:nvPr>
        </p:nvSpPr>
        <p:spPr/>
        <p:txBody>
          <a:bodyPr/>
          <a:lstStyle/>
          <a:p>
            <a:r>
              <a:rPr lang="en-US" dirty="0"/>
              <a:t>Sys call</a:t>
            </a:r>
            <a:br>
              <a:rPr lang="en-US" dirty="0"/>
            </a:br>
            <a:endParaRPr lang="en-US" dirty="0"/>
          </a:p>
        </p:txBody>
      </p:sp>
      <p:pic>
        <p:nvPicPr>
          <p:cNvPr id="5" name="Content Placeholder 4">
            <a:extLst>
              <a:ext uri="{FF2B5EF4-FFF2-40B4-BE49-F238E27FC236}">
                <a16:creationId xmlns:a16="http://schemas.microsoft.com/office/drawing/2014/main" id="{66BA992C-56B9-3A86-31C0-8D5D51CDC891}"/>
              </a:ext>
            </a:extLst>
          </p:cNvPr>
          <p:cNvPicPr>
            <a:picLocks noGrp="1" noChangeAspect="1"/>
          </p:cNvPicPr>
          <p:nvPr>
            <p:ph idx="1"/>
          </p:nvPr>
        </p:nvPicPr>
        <p:blipFill>
          <a:blip r:embed="rId2"/>
          <a:stretch>
            <a:fillRect/>
          </a:stretch>
        </p:blipFill>
        <p:spPr>
          <a:xfrm>
            <a:off x="1225257" y="1825625"/>
            <a:ext cx="4710745" cy="2104201"/>
          </a:xfrm>
          <a:prstGeom prst="rect">
            <a:avLst/>
          </a:prstGeom>
        </p:spPr>
      </p:pic>
      <p:pic>
        <p:nvPicPr>
          <p:cNvPr id="6" name="Content Placeholder 4">
            <a:extLst>
              <a:ext uri="{FF2B5EF4-FFF2-40B4-BE49-F238E27FC236}">
                <a16:creationId xmlns:a16="http://schemas.microsoft.com/office/drawing/2014/main" id="{8DD8ED92-B548-EF79-E57E-09B66C927CF0}"/>
              </a:ext>
            </a:extLst>
          </p:cNvPr>
          <p:cNvPicPr>
            <a:picLocks noChangeAspect="1"/>
          </p:cNvPicPr>
          <p:nvPr/>
        </p:nvPicPr>
        <p:blipFill>
          <a:blip r:embed="rId3"/>
          <a:stretch>
            <a:fillRect/>
          </a:stretch>
        </p:blipFill>
        <p:spPr>
          <a:xfrm>
            <a:off x="7734805" y="1825625"/>
            <a:ext cx="2393812" cy="2000153"/>
          </a:xfrm>
          <a:prstGeom prst="rect">
            <a:avLst/>
          </a:prstGeom>
        </p:spPr>
      </p:pic>
    </p:spTree>
    <p:extLst>
      <p:ext uri="{BB962C8B-B14F-4D97-AF65-F5344CB8AC3E}">
        <p14:creationId xmlns:p14="http://schemas.microsoft.com/office/powerpoint/2010/main" val="31782612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8134C-5D2B-C5A0-D6E2-2C06D714C1D9}"/>
              </a:ext>
            </a:extLst>
          </p:cNvPr>
          <p:cNvSpPr>
            <a:spLocks noGrp="1"/>
          </p:cNvSpPr>
          <p:nvPr>
            <p:ph type="title"/>
          </p:nvPr>
        </p:nvSpPr>
        <p:spPr/>
        <p:txBody>
          <a:bodyPr/>
          <a:lstStyle/>
          <a:p>
            <a:r>
              <a:rPr lang="en-US" dirty="0"/>
              <a:t>SYS CALL Working</a:t>
            </a:r>
          </a:p>
        </p:txBody>
      </p:sp>
      <p:pic>
        <p:nvPicPr>
          <p:cNvPr id="5" name="Content Placeholder 4">
            <a:extLst>
              <a:ext uri="{FF2B5EF4-FFF2-40B4-BE49-F238E27FC236}">
                <a16:creationId xmlns:a16="http://schemas.microsoft.com/office/drawing/2014/main" id="{29975546-FB6F-9925-7B0E-2E1180F92619}"/>
              </a:ext>
            </a:extLst>
          </p:cNvPr>
          <p:cNvPicPr>
            <a:picLocks noGrp="1" noChangeAspect="1"/>
          </p:cNvPicPr>
          <p:nvPr>
            <p:ph idx="1"/>
          </p:nvPr>
        </p:nvPicPr>
        <p:blipFill>
          <a:blip r:embed="rId2"/>
          <a:stretch>
            <a:fillRect/>
          </a:stretch>
        </p:blipFill>
        <p:spPr>
          <a:xfrm>
            <a:off x="3443654" y="1825625"/>
            <a:ext cx="5304691" cy="4351338"/>
          </a:xfrm>
          <a:prstGeom prst="rect">
            <a:avLst/>
          </a:prstGeom>
        </p:spPr>
      </p:pic>
    </p:spTree>
    <p:extLst>
      <p:ext uri="{BB962C8B-B14F-4D97-AF65-F5344CB8AC3E}">
        <p14:creationId xmlns:p14="http://schemas.microsoft.com/office/powerpoint/2010/main" val="17307712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F365-A5E1-7A2C-B7E5-B58F323216CF}"/>
              </a:ext>
            </a:extLst>
          </p:cNvPr>
          <p:cNvSpPr>
            <a:spLocks noGrp="1"/>
          </p:cNvSpPr>
          <p:nvPr>
            <p:ph type="title"/>
          </p:nvPr>
        </p:nvSpPr>
        <p:spPr/>
        <p:txBody>
          <a:bodyPr/>
          <a:lstStyle/>
          <a:p>
            <a:r>
              <a:rPr lang="en-US" dirty="0"/>
              <a:t>Types pf Sys call </a:t>
            </a:r>
          </a:p>
        </p:txBody>
      </p:sp>
      <p:sp>
        <p:nvSpPr>
          <p:cNvPr id="3" name="Content Placeholder 2">
            <a:extLst>
              <a:ext uri="{FF2B5EF4-FFF2-40B4-BE49-F238E27FC236}">
                <a16:creationId xmlns:a16="http://schemas.microsoft.com/office/drawing/2014/main" id="{8A66400E-EF39-EE3F-9FB6-CBD04D00DDEF}"/>
              </a:ext>
            </a:extLst>
          </p:cNvPr>
          <p:cNvSpPr>
            <a:spLocks noGrp="1"/>
          </p:cNvSpPr>
          <p:nvPr>
            <p:ph idx="1"/>
          </p:nvPr>
        </p:nvSpPr>
        <p:spPr/>
        <p:txBody>
          <a:bodyPr/>
          <a:lstStyle/>
          <a:p>
            <a:r>
              <a:rPr lang="en-US" dirty="0"/>
              <a:t>Open()</a:t>
            </a:r>
          </a:p>
          <a:p>
            <a:r>
              <a:rPr lang="en-US" dirty="0"/>
              <a:t>Read()</a:t>
            </a:r>
          </a:p>
          <a:p>
            <a:r>
              <a:rPr lang="en-US" dirty="0"/>
              <a:t>write()</a:t>
            </a:r>
          </a:p>
          <a:p>
            <a:r>
              <a:rPr lang="en-US" dirty="0"/>
              <a:t>Close()</a:t>
            </a:r>
          </a:p>
        </p:txBody>
      </p:sp>
    </p:spTree>
    <p:extLst>
      <p:ext uri="{BB962C8B-B14F-4D97-AF65-F5344CB8AC3E}">
        <p14:creationId xmlns:p14="http://schemas.microsoft.com/office/powerpoint/2010/main" val="21887642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E660D-0222-41D7-14B0-65C375E697B7}"/>
              </a:ext>
            </a:extLst>
          </p:cNvPr>
          <p:cNvSpPr>
            <a:spLocks noGrp="1"/>
          </p:cNvSpPr>
          <p:nvPr>
            <p:ph type="title"/>
          </p:nvPr>
        </p:nvSpPr>
        <p:spPr/>
        <p:txBody>
          <a:bodyPr/>
          <a:lstStyle/>
          <a:p>
            <a:r>
              <a:rPr lang="en-US" dirty="0"/>
              <a:t>1. Open() – sys call (returns int)</a:t>
            </a:r>
          </a:p>
        </p:txBody>
      </p:sp>
      <p:pic>
        <p:nvPicPr>
          <p:cNvPr id="5" name="Content Placeholder 4">
            <a:extLst>
              <a:ext uri="{FF2B5EF4-FFF2-40B4-BE49-F238E27FC236}">
                <a16:creationId xmlns:a16="http://schemas.microsoft.com/office/drawing/2014/main" id="{F92FC41D-A52C-D428-AE89-56836BAD2E5D}"/>
              </a:ext>
            </a:extLst>
          </p:cNvPr>
          <p:cNvPicPr>
            <a:picLocks noGrp="1" noChangeAspect="1"/>
          </p:cNvPicPr>
          <p:nvPr>
            <p:ph idx="1"/>
          </p:nvPr>
        </p:nvPicPr>
        <p:blipFill>
          <a:blip r:embed="rId2"/>
          <a:stretch>
            <a:fillRect/>
          </a:stretch>
        </p:blipFill>
        <p:spPr>
          <a:xfrm>
            <a:off x="928361" y="1964827"/>
            <a:ext cx="5093663" cy="2474716"/>
          </a:xfrm>
          <a:prstGeom prst="rect">
            <a:avLst/>
          </a:prstGeom>
        </p:spPr>
      </p:pic>
      <p:pic>
        <p:nvPicPr>
          <p:cNvPr id="7" name="Picture 6">
            <a:extLst>
              <a:ext uri="{FF2B5EF4-FFF2-40B4-BE49-F238E27FC236}">
                <a16:creationId xmlns:a16="http://schemas.microsoft.com/office/drawing/2014/main" id="{2626C8DD-679D-C1E2-F0A5-23932EA1B54A}"/>
              </a:ext>
            </a:extLst>
          </p:cNvPr>
          <p:cNvPicPr>
            <a:picLocks noChangeAspect="1"/>
          </p:cNvPicPr>
          <p:nvPr/>
        </p:nvPicPr>
        <p:blipFill>
          <a:blip r:embed="rId3"/>
          <a:stretch>
            <a:fillRect/>
          </a:stretch>
        </p:blipFill>
        <p:spPr>
          <a:xfrm>
            <a:off x="4955910" y="4558518"/>
            <a:ext cx="6988684" cy="2041216"/>
          </a:xfrm>
          <a:prstGeom prst="rect">
            <a:avLst/>
          </a:prstGeom>
        </p:spPr>
      </p:pic>
    </p:spTree>
    <p:extLst>
      <p:ext uri="{BB962C8B-B14F-4D97-AF65-F5344CB8AC3E}">
        <p14:creationId xmlns:p14="http://schemas.microsoft.com/office/powerpoint/2010/main" val="41083962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2291-17A5-E75C-DC69-D3BB30AFEBE9}"/>
              </a:ext>
            </a:extLst>
          </p:cNvPr>
          <p:cNvSpPr>
            <a:spLocks noGrp="1"/>
          </p:cNvSpPr>
          <p:nvPr>
            <p:ph type="title"/>
          </p:nvPr>
        </p:nvSpPr>
        <p:spPr>
          <a:xfrm>
            <a:off x="838200" y="104703"/>
            <a:ext cx="10515600" cy="576334"/>
          </a:xfrm>
        </p:spPr>
        <p:txBody>
          <a:bodyPr>
            <a:noAutofit/>
          </a:bodyPr>
          <a:lstStyle/>
          <a:p>
            <a:r>
              <a:rPr lang="en-US" sz="2000" dirty="0"/>
              <a:t>Manual - Man 2 open – write in terminal to open manual for open sys call</a:t>
            </a:r>
            <a:br>
              <a:rPr lang="en-US" sz="2000" dirty="0"/>
            </a:br>
            <a:endParaRPr lang="en-US" sz="2000" dirty="0"/>
          </a:p>
        </p:txBody>
      </p:sp>
      <p:pic>
        <p:nvPicPr>
          <p:cNvPr id="5" name="Picture 4">
            <a:extLst>
              <a:ext uri="{FF2B5EF4-FFF2-40B4-BE49-F238E27FC236}">
                <a16:creationId xmlns:a16="http://schemas.microsoft.com/office/drawing/2014/main" id="{D70418CF-BC6D-30CB-EAD2-B8281DE92B12}"/>
              </a:ext>
            </a:extLst>
          </p:cNvPr>
          <p:cNvPicPr>
            <a:picLocks noChangeAspect="1"/>
          </p:cNvPicPr>
          <p:nvPr/>
        </p:nvPicPr>
        <p:blipFill>
          <a:blip r:embed="rId2"/>
          <a:stretch>
            <a:fillRect/>
          </a:stretch>
        </p:blipFill>
        <p:spPr>
          <a:xfrm>
            <a:off x="342609" y="798917"/>
            <a:ext cx="6213275" cy="5849339"/>
          </a:xfrm>
          <a:prstGeom prst="rect">
            <a:avLst/>
          </a:prstGeom>
        </p:spPr>
      </p:pic>
      <p:pic>
        <p:nvPicPr>
          <p:cNvPr id="7" name="Picture 6">
            <a:extLst>
              <a:ext uri="{FF2B5EF4-FFF2-40B4-BE49-F238E27FC236}">
                <a16:creationId xmlns:a16="http://schemas.microsoft.com/office/drawing/2014/main" id="{BF903C24-5FD5-5CBB-1FA5-A8A5A662D62E}"/>
              </a:ext>
            </a:extLst>
          </p:cNvPr>
          <p:cNvPicPr>
            <a:picLocks noChangeAspect="1"/>
          </p:cNvPicPr>
          <p:nvPr/>
        </p:nvPicPr>
        <p:blipFill>
          <a:blip r:embed="rId3"/>
          <a:stretch>
            <a:fillRect/>
          </a:stretch>
        </p:blipFill>
        <p:spPr>
          <a:xfrm>
            <a:off x="6837165" y="1009937"/>
            <a:ext cx="5090959" cy="5147298"/>
          </a:xfrm>
          <a:prstGeom prst="rect">
            <a:avLst/>
          </a:prstGeom>
        </p:spPr>
      </p:pic>
    </p:spTree>
    <p:extLst>
      <p:ext uri="{BB962C8B-B14F-4D97-AF65-F5344CB8AC3E}">
        <p14:creationId xmlns:p14="http://schemas.microsoft.com/office/powerpoint/2010/main" val="24031838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E2E4D-3DF8-BA39-330C-1CE5AB563EA7}"/>
              </a:ext>
            </a:extLst>
          </p:cNvPr>
          <p:cNvSpPr>
            <a:spLocks noGrp="1"/>
          </p:cNvSpPr>
          <p:nvPr>
            <p:ph type="title"/>
          </p:nvPr>
        </p:nvSpPr>
        <p:spPr/>
        <p:txBody>
          <a:bodyPr/>
          <a:lstStyle/>
          <a:p>
            <a:r>
              <a:rPr lang="en-US" dirty="0"/>
              <a:t>manual</a:t>
            </a:r>
          </a:p>
        </p:txBody>
      </p:sp>
      <p:pic>
        <p:nvPicPr>
          <p:cNvPr id="5" name="Content Placeholder 4">
            <a:extLst>
              <a:ext uri="{FF2B5EF4-FFF2-40B4-BE49-F238E27FC236}">
                <a16:creationId xmlns:a16="http://schemas.microsoft.com/office/drawing/2014/main" id="{77C671D2-ECF5-9061-0737-D72741FD91D8}"/>
              </a:ext>
            </a:extLst>
          </p:cNvPr>
          <p:cNvPicPr>
            <a:picLocks noGrp="1" noChangeAspect="1"/>
          </p:cNvPicPr>
          <p:nvPr>
            <p:ph idx="1"/>
          </p:nvPr>
        </p:nvPicPr>
        <p:blipFill>
          <a:blip r:embed="rId2"/>
          <a:stretch>
            <a:fillRect/>
          </a:stretch>
        </p:blipFill>
        <p:spPr>
          <a:xfrm>
            <a:off x="1525553" y="1860526"/>
            <a:ext cx="4017461" cy="4351338"/>
          </a:xfrm>
          <a:prstGeom prst="rect">
            <a:avLst/>
          </a:prstGeom>
        </p:spPr>
      </p:pic>
    </p:spTree>
    <p:extLst>
      <p:ext uri="{BB962C8B-B14F-4D97-AF65-F5344CB8AC3E}">
        <p14:creationId xmlns:p14="http://schemas.microsoft.com/office/powerpoint/2010/main" val="39165908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5AE5B-A750-A1E3-1BE9-11BBB9813339}"/>
              </a:ext>
            </a:extLst>
          </p:cNvPr>
          <p:cNvSpPr>
            <a:spLocks noGrp="1"/>
          </p:cNvSpPr>
          <p:nvPr>
            <p:ph type="title"/>
          </p:nvPr>
        </p:nvSpPr>
        <p:spPr/>
        <p:txBody>
          <a:bodyPr/>
          <a:lstStyle/>
          <a:p>
            <a:r>
              <a:rPr lang="en-US" dirty="0"/>
              <a:t>Open() – open an existing file</a:t>
            </a:r>
          </a:p>
        </p:txBody>
      </p:sp>
      <p:pic>
        <p:nvPicPr>
          <p:cNvPr id="5" name="Content Placeholder 4">
            <a:extLst>
              <a:ext uri="{FF2B5EF4-FFF2-40B4-BE49-F238E27FC236}">
                <a16:creationId xmlns:a16="http://schemas.microsoft.com/office/drawing/2014/main" id="{80D3FCE9-EDD2-1033-76D9-753D38AD157C}"/>
              </a:ext>
            </a:extLst>
          </p:cNvPr>
          <p:cNvPicPr>
            <a:picLocks noGrp="1" noChangeAspect="1"/>
          </p:cNvPicPr>
          <p:nvPr>
            <p:ph idx="1"/>
          </p:nvPr>
        </p:nvPicPr>
        <p:blipFill>
          <a:blip r:embed="rId2"/>
          <a:stretch>
            <a:fillRect/>
          </a:stretch>
        </p:blipFill>
        <p:spPr>
          <a:xfrm>
            <a:off x="838200" y="2013715"/>
            <a:ext cx="10515600" cy="3975157"/>
          </a:xfrm>
          <a:prstGeom prst="rect">
            <a:avLst/>
          </a:prstGeom>
        </p:spPr>
      </p:pic>
    </p:spTree>
    <p:extLst>
      <p:ext uri="{BB962C8B-B14F-4D97-AF65-F5344CB8AC3E}">
        <p14:creationId xmlns:p14="http://schemas.microsoft.com/office/powerpoint/2010/main" val="16317233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380A-F491-1796-2888-CF1B6928F116}"/>
              </a:ext>
            </a:extLst>
          </p:cNvPr>
          <p:cNvSpPr>
            <a:spLocks noGrp="1"/>
          </p:cNvSpPr>
          <p:nvPr>
            <p:ph type="title"/>
          </p:nvPr>
        </p:nvSpPr>
        <p:spPr/>
        <p:txBody>
          <a:bodyPr/>
          <a:lstStyle/>
          <a:p>
            <a:r>
              <a:rPr lang="en-US" dirty="0"/>
              <a:t>Open() – create and open file.</a:t>
            </a:r>
          </a:p>
        </p:txBody>
      </p:sp>
      <p:pic>
        <p:nvPicPr>
          <p:cNvPr id="9" name="Picture 8">
            <a:extLst>
              <a:ext uri="{FF2B5EF4-FFF2-40B4-BE49-F238E27FC236}">
                <a16:creationId xmlns:a16="http://schemas.microsoft.com/office/drawing/2014/main" id="{6FB865CA-DF5A-DAEB-0848-8ECCC63EEC2A}"/>
              </a:ext>
            </a:extLst>
          </p:cNvPr>
          <p:cNvPicPr>
            <a:picLocks noChangeAspect="1"/>
          </p:cNvPicPr>
          <p:nvPr/>
        </p:nvPicPr>
        <p:blipFill>
          <a:blip r:embed="rId2"/>
          <a:stretch>
            <a:fillRect/>
          </a:stretch>
        </p:blipFill>
        <p:spPr>
          <a:xfrm>
            <a:off x="1542472" y="2020598"/>
            <a:ext cx="8922327" cy="3961391"/>
          </a:xfrm>
          <a:prstGeom prst="rect">
            <a:avLst/>
          </a:prstGeom>
        </p:spPr>
      </p:pic>
    </p:spTree>
    <p:extLst>
      <p:ext uri="{BB962C8B-B14F-4D97-AF65-F5344CB8AC3E}">
        <p14:creationId xmlns:p14="http://schemas.microsoft.com/office/powerpoint/2010/main" val="3351294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9369D94-304A-8055-115F-9F125D3C9A3B}"/>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5000" kern="1200">
                <a:solidFill>
                  <a:schemeClr val="bg1"/>
                </a:solidFill>
                <a:latin typeface="+mj-lt"/>
                <a:ea typeface="+mj-ea"/>
                <a:cs typeface="+mj-cs"/>
              </a:rPr>
              <a:t>Kernel, Shell, App</a:t>
            </a:r>
          </a:p>
        </p:txBody>
      </p:sp>
      <p:pic>
        <p:nvPicPr>
          <p:cNvPr id="5" name="Content Placeholder 4">
            <a:extLst>
              <a:ext uri="{FF2B5EF4-FFF2-40B4-BE49-F238E27FC236}">
                <a16:creationId xmlns:a16="http://schemas.microsoft.com/office/drawing/2014/main" id="{AD665F52-B025-019C-1808-205CB68CD6C1}"/>
              </a:ext>
            </a:extLst>
          </p:cNvPr>
          <p:cNvPicPr>
            <a:picLocks noGrp="1" noChangeAspect="1"/>
          </p:cNvPicPr>
          <p:nvPr>
            <p:ph idx="1"/>
          </p:nvPr>
        </p:nvPicPr>
        <p:blipFill>
          <a:blip r:embed="rId2">
            <a:alphaModFix/>
          </a:blip>
          <a:stretch>
            <a:fillRect/>
          </a:stretch>
        </p:blipFill>
        <p:spPr>
          <a:xfrm>
            <a:off x="5800734" y="1269149"/>
            <a:ext cx="5917401" cy="4319702"/>
          </a:xfrm>
          <a:prstGeom prst="rect">
            <a:avLst/>
          </a:prstGeom>
        </p:spPr>
      </p:pic>
      <p:sp>
        <p:nvSpPr>
          <p:cNvPr id="12" name="Rectangle 11">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24605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BFE26-0E65-42CC-0BE9-D9232CBA3590}"/>
              </a:ext>
            </a:extLst>
          </p:cNvPr>
          <p:cNvSpPr>
            <a:spLocks noGrp="1"/>
          </p:cNvSpPr>
          <p:nvPr>
            <p:ph type="title"/>
          </p:nvPr>
        </p:nvSpPr>
        <p:spPr/>
        <p:txBody>
          <a:bodyPr/>
          <a:lstStyle/>
          <a:p>
            <a:r>
              <a:rPr lang="en-US" dirty="0"/>
              <a:t>2. Write()</a:t>
            </a:r>
          </a:p>
        </p:txBody>
      </p:sp>
      <p:sp>
        <p:nvSpPr>
          <p:cNvPr id="3" name="Content Placeholder 2">
            <a:extLst>
              <a:ext uri="{FF2B5EF4-FFF2-40B4-BE49-F238E27FC236}">
                <a16:creationId xmlns:a16="http://schemas.microsoft.com/office/drawing/2014/main" id="{436EB4C4-E3B8-5C98-E260-5FEF40B362D6}"/>
              </a:ext>
            </a:extLst>
          </p:cNvPr>
          <p:cNvSpPr>
            <a:spLocks noGrp="1"/>
          </p:cNvSpPr>
          <p:nvPr>
            <p:ph idx="1"/>
          </p:nvPr>
        </p:nvSpPr>
        <p:spPr/>
        <p:txBody>
          <a:bodyPr/>
          <a:lstStyle/>
          <a:p>
            <a:r>
              <a:rPr lang="en-US" dirty="0"/>
              <a:t>Return </a:t>
            </a:r>
            <a:r>
              <a:rPr lang="en-US" dirty="0" err="1"/>
              <a:t>ssize_t</a:t>
            </a:r>
            <a:r>
              <a:rPr lang="en-US" dirty="0"/>
              <a:t> datatype, note: writes on an </a:t>
            </a:r>
            <a:r>
              <a:rPr lang="en-US" b="1" dirty="0"/>
              <a:t>open file</a:t>
            </a:r>
          </a:p>
        </p:txBody>
      </p:sp>
      <p:pic>
        <p:nvPicPr>
          <p:cNvPr id="5" name="Picture 4">
            <a:extLst>
              <a:ext uri="{FF2B5EF4-FFF2-40B4-BE49-F238E27FC236}">
                <a16:creationId xmlns:a16="http://schemas.microsoft.com/office/drawing/2014/main" id="{9B757807-C0D4-D322-9B00-814B1F35FF0A}"/>
              </a:ext>
            </a:extLst>
          </p:cNvPr>
          <p:cNvPicPr>
            <a:picLocks noChangeAspect="1"/>
          </p:cNvPicPr>
          <p:nvPr/>
        </p:nvPicPr>
        <p:blipFill>
          <a:blip r:embed="rId2"/>
          <a:stretch>
            <a:fillRect/>
          </a:stretch>
        </p:blipFill>
        <p:spPr>
          <a:xfrm>
            <a:off x="923635" y="2694443"/>
            <a:ext cx="9023927" cy="3687250"/>
          </a:xfrm>
          <a:prstGeom prst="rect">
            <a:avLst/>
          </a:prstGeom>
        </p:spPr>
      </p:pic>
    </p:spTree>
    <p:extLst>
      <p:ext uri="{BB962C8B-B14F-4D97-AF65-F5344CB8AC3E}">
        <p14:creationId xmlns:p14="http://schemas.microsoft.com/office/powerpoint/2010/main" val="31330567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85544-A8BD-099C-C6B7-2DCB2B0DAD1C}"/>
              </a:ext>
            </a:extLst>
          </p:cNvPr>
          <p:cNvSpPr>
            <a:spLocks noGrp="1"/>
          </p:cNvSpPr>
          <p:nvPr>
            <p:ph type="title"/>
          </p:nvPr>
        </p:nvSpPr>
        <p:spPr>
          <a:xfrm>
            <a:off x="755073" y="88559"/>
            <a:ext cx="10515600" cy="355644"/>
          </a:xfrm>
        </p:spPr>
        <p:txBody>
          <a:bodyPr>
            <a:normAutofit/>
          </a:bodyPr>
          <a:lstStyle/>
          <a:p>
            <a:r>
              <a:rPr lang="en-GB" sz="1300" dirty="0"/>
              <a:t>Code with append(keeps </a:t>
            </a:r>
            <a:r>
              <a:rPr lang="en-GB" sz="1300" dirty="0" err="1"/>
              <a:t>prev</a:t>
            </a:r>
            <a:r>
              <a:rPr lang="en-GB" sz="1300" dirty="0"/>
              <a:t> data and appends new one) and truncate(removes all and adds new line), </a:t>
            </a:r>
            <a:r>
              <a:rPr lang="en-GB" sz="1300" b="1" dirty="0"/>
              <a:t>here int used but should use </a:t>
            </a:r>
            <a:r>
              <a:rPr lang="en-GB" sz="1300" b="1" dirty="0" err="1"/>
              <a:t>ssize_t</a:t>
            </a:r>
            <a:r>
              <a:rPr lang="en-GB" sz="1300" b="1" dirty="0"/>
              <a:t> -&gt;  </a:t>
            </a:r>
            <a:endParaRPr lang="en-US" sz="1300" b="1" dirty="0"/>
          </a:p>
        </p:txBody>
      </p:sp>
      <p:pic>
        <p:nvPicPr>
          <p:cNvPr id="5" name="Content Placeholder 4">
            <a:extLst>
              <a:ext uri="{FF2B5EF4-FFF2-40B4-BE49-F238E27FC236}">
                <a16:creationId xmlns:a16="http://schemas.microsoft.com/office/drawing/2014/main" id="{3E76520D-ACD2-B325-FCD2-E797371D9C1C}"/>
              </a:ext>
            </a:extLst>
          </p:cNvPr>
          <p:cNvPicPr>
            <a:picLocks noGrp="1" noChangeAspect="1"/>
          </p:cNvPicPr>
          <p:nvPr>
            <p:ph idx="1"/>
          </p:nvPr>
        </p:nvPicPr>
        <p:blipFill>
          <a:blip r:embed="rId2"/>
          <a:stretch>
            <a:fillRect/>
          </a:stretch>
        </p:blipFill>
        <p:spPr>
          <a:xfrm>
            <a:off x="365468" y="514852"/>
            <a:ext cx="5432492" cy="3036434"/>
          </a:xfrm>
          <a:prstGeom prst="rect">
            <a:avLst/>
          </a:prstGeom>
        </p:spPr>
      </p:pic>
      <p:pic>
        <p:nvPicPr>
          <p:cNvPr id="7" name="Picture 6">
            <a:extLst>
              <a:ext uri="{FF2B5EF4-FFF2-40B4-BE49-F238E27FC236}">
                <a16:creationId xmlns:a16="http://schemas.microsoft.com/office/drawing/2014/main" id="{422C5942-4BFE-9F1C-BDD1-3A2CA6C737E8}"/>
              </a:ext>
            </a:extLst>
          </p:cNvPr>
          <p:cNvPicPr>
            <a:picLocks noChangeAspect="1"/>
          </p:cNvPicPr>
          <p:nvPr/>
        </p:nvPicPr>
        <p:blipFill>
          <a:blip r:embed="rId3"/>
          <a:stretch>
            <a:fillRect/>
          </a:stretch>
        </p:blipFill>
        <p:spPr>
          <a:xfrm>
            <a:off x="365468" y="3551286"/>
            <a:ext cx="4958915" cy="1622527"/>
          </a:xfrm>
          <a:prstGeom prst="rect">
            <a:avLst/>
          </a:prstGeom>
        </p:spPr>
      </p:pic>
      <p:pic>
        <p:nvPicPr>
          <p:cNvPr id="9" name="Picture 8">
            <a:extLst>
              <a:ext uri="{FF2B5EF4-FFF2-40B4-BE49-F238E27FC236}">
                <a16:creationId xmlns:a16="http://schemas.microsoft.com/office/drawing/2014/main" id="{E3E71FDE-7EB0-DBDB-3D7B-6F6288AA0D11}"/>
              </a:ext>
            </a:extLst>
          </p:cNvPr>
          <p:cNvPicPr>
            <a:picLocks noChangeAspect="1"/>
          </p:cNvPicPr>
          <p:nvPr/>
        </p:nvPicPr>
        <p:blipFill>
          <a:blip r:embed="rId4"/>
          <a:stretch>
            <a:fillRect/>
          </a:stretch>
        </p:blipFill>
        <p:spPr>
          <a:xfrm>
            <a:off x="365468" y="5143071"/>
            <a:ext cx="4303133" cy="1200077"/>
          </a:xfrm>
          <a:prstGeom prst="rect">
            <a:avLst/>
          </a:prstGeom>
        </p:spPr>
      </p:pic>
      <p:pic>
        <p:nvPicPr>
          <p:cNvPr id="11" name="Picture 10">
            <a:extLst>
              <a:ext uri="{FF2B5EF4-FFF2-40B4-BE49-F238E27FC236}">
                <a16:creationId xmlns:a16="http://schemas.microsoft.com/office/drawing/2014/main" id="{CA4429C4-EF45-2A8E-5EC1-55DAC5063172}"/>
              </a:ext>
            </a:extLst>
          </p:cNvPr>
          <p:cNvPicPr>
            <a:picLocks noChangeAspect="1"/>
          </p:cNvPicPr>
          <p:nvPr/>
        </p:nvPicPr>
        <p:blipFill>
          <a:blip r:embed="rId5"/>
          <a:stretch>
            <a:fillRect/>
          </a:stretch>
        </p:blipFill>
        <p:spPr>
          <a:xfrm>
            <a:off x="6096000" y="1710781"/>
            <a:ext cx="5980128" cy="478097"/>
          </a:xfrm>
          <a:prstGeom prst="rect">
            <a:avLst/>
          </a:prstGeom>
        </p:spPr>
      </p:pic>
      <p:pic>
        <p:nvPicPr>
          <p:cNvPr id="13" name="Picture 12">
            <a:extLst>
              <a:ext uri="{FF2B5EF4-FFF2-40B4-BE49-F238E27FC236}">
                <a16:creationId xmlns:a16="http://schemas.microsoft.com/office/drawing/2014/main" id="{2AF27D7E-EF50-40FF-4457-A72ABD0E2C38}"/>
              </a:ext>
            </a:extLst>
          </p:cNvPr>
          <p:cNvPicPr>
            <a:picLocks noChangeAspect="1"/>
          </p:cNvPicPr>
          <p:nvPr/>
        </p:nvPicPr>
        <p:blipFill>
          <a:blip r:embed="rId6"/>
          <a:stretch>
            <a:fillRect/>
          </a:stretch>
        </p:blipFill>
        <p:spPr>
          <a:xfrm>
            <a:off x="5746430" y="5433406"/>
            <a:ext cx="5432493" cy="654876"/>
          </a:xfrm>
          <a:prstGeom prst="rect">
            <a:avLst/>
          </a:prstGeom>
        </p:spPr>
      </p:pic>
    </p:spTree>
    <p:extLst>
      <p:ext uri="{BB962C8B-B14F-4D97-AF65-F5344CB8AC3E}">
        <p14:creationId xmlns:p14="http://schemas.microsoft.com/office/powerpoint/2010/main" val="5492564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B88F1-5973-1B68-DCF3-0E6C8B60B583}"/>
              </a:ext>
            </a:extLst>
          </p:cNvPr>
          <p:cNvSpPr>
            <a:spLocks noGrp="1"/>
          </p:cNvSpPr>
          <p:nvPr>
            <p:ph type="title"/>
          </p:nvPr>
        </p:nvSpPr>
        <p:spPr/>
        <p:txBody>
          <a:bodyPr/>
          <a:lstStyle/>
          <a:p>
            <a:r>
              <a:rPr lang="en-GB" dirty="0"/>
              <a:t>In vs code write() call execution – </a:t>
            </a:r>
            <a:r>
              <a:rPr lang="en-GB" dirty="0" err="1"/>
              <a:t>ssize_t</a:t>
            </a:r>
            <a:endParaRPr lang="en-US" dirty="0"/>
          </a:p>
        </p:txBody>
      </p:sp>
      <p:pic>
        <p:nvPicPr>
          <p:cNvPr id="5" name="Content Placeholder 4">
            <a:extLst>
              <a:ext uri="{FF2B5EF4-FFF2-40B4-BE49-F238E27FC236}">
                <a16:creationId xmlns:a16="http://schemas.microsoft.com/office/drawing/2014/main" id="{83A47B82-E4DF-96F1-D68D-0265011E39C7}"/>
              </a:ext>
            </a:extLst>
          </p:cNvPr>
          <p:cNvPicPr>
            <a:picLocks noGrp="1" noChangeAspect="1"/>
          </p:cNvPicPr>
          <p:nvPr>
            <p:ph idx="1"/>
          </p:nvPr>
        </p:nvPicPr>
        <p:blipFill>
          <a:blip r:embed="rId2"/>
          <a:stretch>
            <a:fillRect/>
          </a:stretch>
        </p:blipFill>
        <p:spPr>
          <a:xfrm>
            <a:off x="232764" y="1432423"/>
            <a:ext cx="6770564" cy="4351338"/>
          </a:xfrm>
          <a:prstGeom prst="rect">
            <a:avLst/>
          </a:prstGeom>
        </p:spPr>
      </p:pic>
      <p:pic>
        <p:nvPicPr>
          <p:cNvPr id="7" name="Picture 6">
            <a:extLst>
              <a:ext uri="{FF2B5EF4-FFF2-40B4-BE49-F238E27FC236}">
                <a16:creationId xmlns:a16="http://schemas.microsoft.com/office/drawing/2014/main" id="{231E7F2F-47C9-7233-8DE5-1B2609C73511}"/>
              </a:ext>
            </a:extLst>
          </p:cNvPr>
          <p:cNvPicPr>
            <a:picLocks noChangeAspect="1"/>
          </p:cNvPicPr>
          <p:nvPr/>
        </p:nvPicPr>
        <p:blipFill>
          <a:blip r:embed="rId3"/>
          <a:stretch>
            <a:fillRect/>
          </a:stretch>
        </p:blipFill>
        <p:spPr>
          <a:xfrm>
            <a:off x="7160790" y="1786025"/>
            <a:ext cx="3501170" cy="1057423"/>
          </a:xfrm>
          <a:prstGeom prst="rect">
            <a:avLst/>
          </a:prstGeom>
        </p:spPr>
      </p:pic>
      <p:sp>
        <p:nvSpPr>
          <p:cNvPr id="8" name="TextBox 7">
            <a:extLst>
              <a:ext uri="{FF2B5EF4-FFF2-40B4-BE49-F238E27FC236}">
                <a16:creationId xmlns:a16="http://schemas.microsoft.com/office/drawing/2014/main" id="{F43741E3-5688-4C53-9760-FED7BDA90CF7}"/>
              </a:ext>
            </a:extLst>
          </p:cNvPr>
          <p:cNvSpPr txBox="1"/>
          <p:nvPr/>
        </p:nvSpPr>
        <p:spPr>
          <a:xfrm>
            <a:off x="7154656" y="3608092"/>
            <a:ext cx="4023491" cy="923330"/>
          </a:xfrm>
          <a:prstGeom prst="rect">
            <a:avLst/>
          </a:prstGeom>
          <a:noFill/>
        </p:spPr>
        <p:txBody>
          <a:bodyPr wrap="square" rtlCol="0">
            <a:spAutoFit/>
          </a:bodyPr>
          <a:lstStyle/>
          <a:p>
            <a:r>
              <a:rPr lang="en-GB" dirty="0"/>
              <a:t>Mistake: It should be </a:t>
            </a:r>
            <a:r>
              <a:rPr lang="en-GB" dirty="0" err="1"/>
              <a:t>ssize_t</a:t>
            </a:r>
            <a:r>
              <a:rPr lang="en-GB" dirty="0"/>
              <a:t> instead </a:t>
            </a:r>
            <a:r>
              <a:rPr lang="en-GB" dirty="0" err="1"/>
              <a:t>os</a:t>
            </a:r>
            <a:r>
              <a:rPr lang="en-GB" dirty="0"/>
              <a:t> </a:t>
            </a:r>
            <a:r>
              <a:rPr lang="en-GB" dirty="0" err="1"/>
              <a:t>size_t</a:t>
            </a:r>
            <a:r>
              <a:rPr lang="en-GB" dirty="0"/>
              <a:t> as later it may through error.</a:t>
            </a:r>
          </a:p>
          <a:p>
            <a:endParaRPr lang="en-US" dirty="0"/>
          </a:p>
        </p:txBody>
      </p:sp>
      <p:sp>
        <p:nvSpPr>
          <p:cNvPr id="10" name="Rectangle 2">
            <a:extLst>
              <a:ext uri="{FF2B5EF4-FFF2-40B4-BE49-F238E27FC236}">
                <a16:creationId xmlns:a16="http://schemas.microsoft.com/office/drawing/2014/main" id="{2F8ED754-9EFB-5EE1-FBD9-87471888C3C6}"/>
              </a:ext>
            </a:extLst>
          </p:cNvPr>
          <p:cNvSpPr>
            <a:spLocks noChangeArrowheads="1"/>
          </p:cNvSpPr>
          <p:nvPr/>
        </p:nvSpPr>
        <p:spPr bwMode="auto">
          <a:xfrm rot="10800000" flipV="1">
            <a:off x="7154656" y="5049474"/>
            <a:ext cx="4862838"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300" b="1" i="0" u="none" strike="noStrike" cap="none" normalizeH="0" baseline="0" dirty="0" err="1">
                <a:ln>
                  <a:noFill/>
                </a:ln>
                <a:solidFill>
                  <a:schemeClr val="tx1"/>
                </a:solidFill>
                <a:effectLst/>
                <a:latin typeface="Arial Unicode MS" panose="020B0604020202020204" pitchFamily="34" charset="-128"/>
              </a:rPr>
              <a:t>size_t</a:t>
            </a:r>
            <a:r>
              <a:rPr kumimoji="0" lang="en-US" altLang="en-US" sz="1300" b="1" i="0" u="none" strike="noStrike" cap="none" normalizeH="0" baseline="0" dirty="0">
                <a:ln>
                  <a:noFill/>
                </a:ln>
                <a:solidFill>
                  <a:schemeClr val="tx1"/>
                </a:solidFill>
                <a:effectLst/>
              </a:rPr>
              <a:t> will compile and run</a:t>
            </a:r>
            <a:r>
              <a:rPr kumimoji="0" lang="en-US" altLang="en-US" sz="1300" b="0" i="0" u="none" strike="noStrike" cap="none" normalizeH="0" baseline="0" dirty="0">
                <a:ln>
                  <a:noFill/>
                </a:ln>
                <a:solidFill>
                  <a:schemeClr val="tx1"/>
                </a:solidFill>
                <a:effectLst/>
                <a:latin typeface="Arial" panose="020B0604020202020204" pitchFamily="34" charset="0"/>
              </a:rPr>
              <a:t> (that’s why your code didn’t crash).</a:t>
            </a:r>
          </a:p>
          <a:p>
            <a:pPr marL="0" marR="0" lvl="0" indent="0" algn="l" defTabSz="914400" rtl="0" eaLnBrk="0" fontAlgn="base" latinLnBrk="0" hangingPunct="0">
              <a:lnSpc>
                <a:spcPct val="100000"/>
              </a:lnSpc>
              <a:spcBef>
                <a:spcPct val="0"/>
              </a:spcBef>
              <a:spcAft>
                <a:spcPct val="0"/>
              </a:spcAft>
              <a:buClrTx/>
              <a:buSzTx/>
              <a:tabLst/>
            </a:pPr>
            <a:r>
              <a:rPr kumimoji="0" lang="en-US" altLang="en-US" sz="1300" b="0" i="0" u="none" strike="noStrike" cap="none" normalizeH="0" baseline="0" dirty="0">
                <a:ln>
                  <a:noFill/>
                </a:ln>
                <a:solidFill>
                  <a:schemeClr val="tx1"/>
                </a:solidFill>
                <a:effectLst/>
                <a:latin typeface="Arial" panose="020B0604020202020204" pitchFamily="34" charset="0"/>
              </a:rPr>
              <a:t>But it’s </a:t>
            </a:r>
            <a:r>
              <a:rPr kumimoji="0" lang="en-US" altLang="en-US" sz="1300" b="1" i="0" u="none" strike="noStrike" cap="none" normalizeH="0" baseline="0" dirty="0">
                <a:ln>
                  <a:noFill/>
                </a:ln>
                <a:solidFill>
                  <a:schemeClr val="tx1"/>
                </a:solidFill>
                <a:effectLst/>
                <a:latin typeface="Arial" panose="020B0604020202020204" pitchFamily="34" charset="0"/>
              </a:rPr>
              <a:t>wrong semantically</a:t>
            </a:r>
            <a:r>
              <a:rPr kumimoji="0" lang="en-US" altLang="en-US" sz="1300" b="0" i="0" u="none" strike="noStrike" cap="none" normalizeH="0" baseline="0" dirty="0">
                <a:ln>
                  <a:noFill/>
                </a:ln>
                <a:solidFill>
                  <a:schemeClr val="tx1"/>
                </a:solidFill>
                <a:effectLst/>
                <a:latin typeface="Arial" panose="020B0604020202020204" pitchFamily="34" charset="0"/>
              </a:rPr>
              <a:t>: it hides error values (</a:t>
            </a:r>
            <a:r>
              <a:rPr kumimoji="0" lang="en-US" altLang="en-US" sz="1300" b="0" i="0" u="none" strike="noStrike" cap="none" normalizeH="0" baseline="0" dirty="0">
                <a:ln>
                  <a:noFill/>
                </a:ln>
                <a:solidFill>
                  <a:schemeClr val="tx1"/>
                </a:solidFill>
                <a:effectLst/>
                <a:latin typeface="Arial Unicode MS" panose="020B0604020202020204" pitchFamily="34" charset="-128"/>
              </a:rPr>
              <a:t>-1</a:t>
            </a:r>
            <a:r>
              <a:rPr kumimoji="0" lang="en-US" altLang="en-US" sz="1300" b="0" i="0" u="none" strike="noStrike" cap="none" normalizeH="0" baseline="0" dirty="0">
                <a:ln>
                  <a:noFill/>
                </a:ln>
                <a:solidFill>
                  <a:schemeClr val="tx1"/>
                </a:solidFill>
                <a:effectLst/>
              </a:rPr>
              <a:t>).</a:t>
            </a:r>
            <a:endParaRPr kumimoji="0" lang="en-US" altLang="en-US" sz="13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300" b="0" i="0" u="none" strike="noStrike" cap="none" normalizeH="0" baseline="0" dirty="0">
                <a:ln>
                  <a:noFill/>
                </a:ln>
                <a:solidFill>
                  <a:schemeClr val="tx1"/>
                </a:solidFill>
                <a:effectLst/>
                <a:latin typeface="Arial" panose="020B0604020202020204" pitchFamily="34" charset="0"/>
              </a:rPr>
              <a:t>Correct type = </a:t>
            </a:r>
            <a:r>
              <a:rPr kumimoji="0" lang="en-US" altLang="en-US" sz="1300" b="1" i="0" u="none" strike="noStrike" cap="none" normalizeH="0" baseline="0" dirty="0" err="1">
                <a:ln>
                  <a:noFill/>
                </a:ln>
                <a:solidFill>
                  <a:schemeClr val="tx1"/>
                </a:solidFill>
                <a:effectLst/>
                <a:latin typeface="Arial Unicode MS" panose="020B0604020202020204" pitchFamily="34" charset="-128"/>
              </a:rPr>
              <a:t>ssize_t</a:t>
            </a:r>
            <a:r>
              <a:rPr kumimoji="0" lang="en-US" altLang="en-US" sz="1300" b="0" i="0" u="none" strike="noStrike" cap="none" normalizeH="0" baseline="0" dirty="0">
                <a:ln>
                  <a:noFill/>
                </a:ln>
                <a:solidFill>
                  <a:schemeClr val="tx1"/>
                </a:solidFill>
                <a:effectLst/>
              </a:rPr>
              <a:t>.</a:t>
            </a:r>
          </a:p>
          <a:p>
            <a:pPr lvl="0" eaLnBrk="0" fontAlgn="base" hangingPunct="0">
              <a:spcBef>
                <a:spcPct val="0"/>
              </a:spcBef>
              <a:spcAft>
                <a:spcPct val="0"/>
              </a:spcAft>
            </a:pPr>
            <a:r>
              <a:rPr lang="en-GB" sz="1300" dirty="0" err="1"/>
              <a:t>size_t</a:t>
            </a:r>
            <a:r>
              <a:rPr lang="en-GB" sz="1300" dirty="0"/>
              <a:t> is unsigned → can’t represent -1.</a:t>
            </a:r>
          </a:p>
          <a:p>
            <a:pPr lvl="0" eaLnBrk="0" fontAlgn="base" hangingPunct="0">
              <a:spcBef>
                <a:spcPct val="0"/>
              </a:spcBef>
              <a:spcAft>
                <a:spcPct val="0"/>
              </a:spcAft>
            </a:pPr>
            <a:r>
              <a:rPr lang="en-GB" sz="1300" dirty="0"/>
              <a:t>int is signed, but on 64-bit systems int is 32 bits while </a:t>
            </a:r>
            <a:r>
              <a:rPr lang="en-GB" sz="1300" dirty="0" err="1"/>
              <a:t>ssize_t</a:t>
            </a:r>
            <a:r>
              <a:rPr lang="en-GB" sz="1300" dirty="0"/>
              <a:t> is 64 bits.</a:t>
            </a:r>
            <a:endParaRPr kumimoji="0" lang="en-US" altLang="en-US" sz="13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327317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28F43-6076-4774-9EFD-4122D1DD4B80}"/>
              </a:ext>
            </a:extLst>
          </p:cNvPr>
          <p:cNvSpPr>
            <a:spLocks noGrp="1"/>
          </p:cNvSpPr>
          <p:nvPr>
            <p:ph type="title"/>
          </p:nvPr>
        </p:nvSpPr>
        <p:spPr/>
        <p:txBody>
          <a:bodyPr/>
          <a:lstStyle/>
          <a:p>
            <a:r>
              <a:rPr lang="en-GB" dirty="0"/>
              <a:t>3. Read() – </a:t>
            </a:r>
            <a:r>
              <a:rPr lang="en-GB" dirty="0" err="1"/>
              <a:t>ssize_t</a:t>
            </a:r>
            <a:r>
              <a:rPr lang="en-GB" dirty="0"/>
              <a:t> </a:t>
            </a:r>
            <a:endParaRPr lang="en-US" dirty="0"/>
          </a:p>
        </p:txBody>
      </p:sp>
      <p:pic>
        <p:nvPicPr>
          <p:cNvPr id="5" name="Content Placeholder 4">
            <a:extLst>
              <a:ext uri="{FF2B5EF4-FFF2-40B4-BE49-F238E27FC236}">
                <a16:creationId xmlns:a16="http://schemas.microsoft.com/office/drawing/2014/main" id="{25EE6BAA-C1A7-EC31-EDFF-C4A9A9C4FD5E}"/>
              </a:ext>
            </a:extLst>
          </p:cNvPr>
          <p:cNvPicPr>
            <a:picLocks noGrp="1" noChangeAspect="1"/>
          </p:cNvPicPr>
          <p:nvPr>
            <p:ph idx="1"/>
          </p:nvPr>
        </p:nvPicPr>
        <p:blipFill>
          <a:blip r:embed="rId3"/>
          <a:stretch>
            <a:fillRect/>
          </a:stretch>
        </p:blipFill>
        <p:spPr>
          <a:xfrm>
            <a:off x="991764" y="2109504"/>
            <a:ext cx="10515600" cy="3783582"/>
          </a:xfrm>
          <a:prstGeom prst="rect">
            <a:avLst/>
          </a:prstGeom>
        </p:spPr>
      </p:pic>
    </p:spTree>
    <p:extLst>
      <p:ext uri="{BB962C8B-B14F-4D97-AF65-F5344CB8AC3E}">
        <p14:creationId xmlns:p14="http://schemas.microsoft.com/office/powerpoint/2010/main" val="3209029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7C8F5-F794-3FD0-8D33-05D92DA5AB46}"/>
              </a:ext>
            </a:extLst>
          </p:cNvPr>
          <p:cNvSpPr>
            <a:spLocks noGrp="1"/>
          </p:cNvSpPr>
          <p:nvPr>
            <p:ph type="title"/>
          </p:nvPr>
        </p:nvSpPr>
        <p:spPr/>
        <p:txBody>
          <a:bodyPr/>
          <a:lstStyle/>
          <a:p>
            <a:r>
              <a:rPr lang="en-US" dirty="0"/>
              <a:t>Read() – first 10 bytes of the file</a:t>
            </a:r>
          </a:p>
        </p:txBody>
      </p:sp>
      <p:pic>
        <p:nvPicPr>
          <p:cNvPr id="5" name="Content Placeholder 4">
            <a:extLst>
              <a:ext uri="{FF2B5EF4-FFF2-40B4-BE49-F238E27FC236}">
                <a16:creationId xmlns:a16="http://schemas.microsoft.com/office/drawing/2014/main" id="{89608DAE-423C-68DE-3C84-1E415A6B9297}"/>
              </a:ext>
            </a:extLst>
          </p:cNvPr>
          <p:cNvPicPr>
            <a:picLocks noGrp="1" noChangeAspect="1"/>
          </p:cNvPicPr>
          <p:nvPr>
            <p:ph idx="1"/>
          </p:nvPr>
        </p:nvPicPr>
        <p:blipFill>
          <a:blip r:embed="rId2"/>
          <a:stretch>
            <a:fillRect/>
          </a:stretch>
        </p:blipFill>
        <p:spPr>
          <a:xfrm>
            <a:off x="2261306" y="1825625"/>
            <a:ext cx="7669387" cy="4351338"/>
          </a:xfrm>
          <a:prstGeom prst="rect">
            <a:avLst/>
          </a:prstGeom>
        </p:spPr>
      </p:pic>
    </p:spTree>
    <p:extLst>
      <p:ext uri="{BB962C8B-B14F-4D97-AF65-F5344CB8AC3E}">
        <p14:creationId xmlns:p14="http://schemas.microsoft.com/office/powerpoint/2010/main" val="27516142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216A3-F2D0-D743-BF56-F709277A9102}"/>
              </a:ext>
            </a:extLst>
          </p:cNvPr>
          <p:cNvSpPr>
            <a:spLocks noGrp="1"/>
          </p:cNvSpPr>
          <p:nvPr>
            <p:ph type="title"/>
          </p:nvPr>
        </p:nvSpPr>
        <p:spPr/>
        <p:txBody>
          <a:bodyPr/>
          <a:lstStyle/>
          <a:p>
            <a:r>
              <a:rPr lang="en-US" dirty="0"/>
              <a:t>Read flow:</a:t>
            </a:r>
          </a:p>
        </p:txBody>
      </p:sp>
      <p:sp>
        <p:nvSpPr>
          <p:cNvPr id="3" name="Content Placeholder 2">
            <a:extLst>
              <a:ext uri="{FF2B5EF4-FFF2-40B4-BE49-F238E27FC236}">
                <a16:creationId xmlns:a16="http://schemas.microsoft.com/office/drawing/2014/main" id="{82F5C6CB-530C-7A73-F490-A93D2A85EAAF}"/>
              </a:ext>
            </a:extLst>
          </p:cNvPr>
          <p:cNvSpPr>
            <a:spLocks noGrp="1"/>
          </p:cNvSpPr>
          <p:nvPr>
            <p:ph idx="1"/>
          </p:nvPr>
        </p:nvSpPr>
        <p:spPr/>
        <p:txBody>
          <a:bodyPr numCol="2">
            <a:normAutofit fontScale="55000" lnSpcReduction="20000"/>
          </a:bodyPr>
          <a:lstStyle/>
          <a:p>
            <a:pPr marL="0" indent="0">
              <a:buNone/>
            </a:pPr>
            <a:r>
              <a:rPr lang="en-GB" b="1" dirty="0"/>
              <a:t>1. File Descriptor (</a:t>
            </a:r>
            <a:r>
              <a:rPr lang="en-GB" b="1" dirty="0" err="1"/>
              <a:t>fd</a:t>
            </a:r>
            <a:r>
              <a:rPr lang="en-GB" b="1" dirty="0"/>
              <a:t>)</a:t>
            </a:r>
          </a:p>
          <a:p>
            <a:r>
              <a:rPr lang="en-GB" dirty="0" err="1"/>
              <a:t>fd</a:t>
            </a:r>
            <a:r>
              <a:rPr lang="en-GB" dirty="0"/>
              <a:t> = open("</a:t>
            </a:r>
            <a:r>
              <a:rPr lang="en-GB" dirty="0" err="1"/>
              <a:t>xyz</a:t>
            </a:r>
            <a:r>
              <a:rPr lang="en-GB" dirty="0"/>
              <a:t>", O_RDONLY);</a:t>
            </a:r>
          </a:p>
          <a:p>
            <a:r>
              <a:rPr lang="en-GB" dirty="0"/>
              <a:t>open() asks the </a:t>
            </a:r>
            <a:r>
              <a:rPr lang="en-GB" b="1" dirty="0"/>
              <a:t>kernel</a:t>
            </a:r>
            <a:r>
              <a:rPr lang="en-GB" dirty="0"/>
              <a:t> to open the file </a:t>
            </a:r>
            <a:r>
              <a:rPr lang="en-GB" dirty="0" err="1"/>
              <a:t>xyz</a:t>
            </a:r>
            <a:r>
              <a:rPr lang="en-GB" dirty="0"/>
              <a:t>.</a:t>
            </a:r>
          </a:p>
          <a:p>
            <a:r>
              <a:rPr lang="en-GB" dirty="0"/>
              <a:t>The kernel checks the filesystem, finds the file’s </a:t>
            </a:r>
            <a:r>
              <a:rPr lang="en-GB" dirty="0" err="1"/>
              <a:t>inode</a:t>
            </a:r>
            <a:r>
              <a:rPr lang="en-GB" dirty="0"/>
              <a:t>, prepares it for reading, and creates an </a:t>
            </a:r>
            <a:r>
              <a:rPr lang="en-GB" b="1" dirty="0"/>
              <a:t>entry in the kernel’s open file table</a:t>
            </a:r>
            <a:r>
              <a:rPr lang="en-GB" dirty="0"/>
              <a:t>.</a:t>
            </a:r>
          </a:p>
          <a:p>
            <a:r>
              <a:rPr lang="en-GB" dirty="0"/>
              <a:t>Your program just gets back a small </a:t>
            </a:r>
            <a:r>
              <a:rPr lang="en-GB" b="1" dirty="0"/>
              <a:t>integer</a:t>
            </a:r>
            <a:r>
              <a:rPr lang="en-GB" dirty="0"/>
              <a:t> (e.g., </a:t>
            </a:r>
            <a:r>
              <a:rPr lang="en-GB" dirty="0" err="1"/>
              <a:t>fd</a:t>
            </a:r>
            <a:r>
              <a:rPr lang="en-GB" dirty="0"/>
              <a:t> = 3).</a:t>
            </a:r>
          </a:p>
          <a:p>
            <a:pPr lvl="1"/>
            <a:r>
              <a:rPr lang="en-GB" dirty="0"/>
              <a:t>0 = stdin</a:t>
            </a:r>
          </a:p>
          <a:p>
            <a:pPr lvl="1"/>
            <a:r>
              <a:rPr lang="en-GB" dirty="0"/>
              <a:t>1 = </a:t>
            </a:r>
            <a:r>
              <a:rPr lang="en-GB" dirty="0" err="1"/>
              <a:t>stdout</a:t>
            </a:r>
            <a:endParaRPr lang="en-GB" dirty="0"/>
          </a:p>
          <a:p>
            <a:pPr lvl="1"/>
            <a:r>
              <a:rPr lang="en-GB" dirty="0"/>
              <a:t>2 = stderr</a:t>
            </a:r>
          </a:p>
          <a:p>
            <a:pPr lvl="1"/>
            <a:r>
              <a:rPr lang="en-GB" dirty="0"/>
              <a:t>3 = your first opened file</a:t>
            </a:r>
          </a:p>
          <a:p>
            <a:r>
              <a:rPr lang="en-GB" dirty="0"/>
              <a:t>This integer is called a </a:t>
            </a:r>
            <a:r>
              <a:rPr lang="en-GB" b="1" dirty="0"/>
              <a:t>file descriptor (FD)</a:t>
            </a:r>
            <a:r>
              <a:rPr lang="en-GB" dirty="0"/>
              <a:t>, basically a </a:t>
            </a:r>
            <a:r>
              <a:rPr lang="en-GB" i="1" dirty="0"/>
              <a:t>handle</a:t>
            </a:r>
            <a:r>
              <a:rPr lang="en-GB" dirty="0"/>
              <a:t> you use when talking to the kernel about that file.</a:t>
            </a:r>
            <a:br>
              <a:rPr lang="en-GB" dirty="0"/>
            </a:br>
            <a:endParaRPr lang="en-GB" dirty="0"/>
          </a:p>
          <a:p>
            <a:r>
              <a:rPr lang="en-GB" b="1" dirty="0"/>
              <a:t>2. Reading Data with read()</a:t>
            </a:r>
          </a:p>
          <a:p>
            <a:r>
              <a:rPr lang="en-GB" dirty="0" err="1"/>
              <a:t>sz</a:t>
            </a:r>
            <a:r>
              <a:rPr lang="en-GB" dirty="0"/>
              <a:t> = read(</a:t>
            </a:r>
            <a:r>
              <a:rPr lang="en-GB" dirty="0" err="1"/>
              <a:t>fd</a:t>
            </a:r>
            <a:r>
              <a:rPr lang="en-GB" dirty="0"/>
              <a:t>, </a:t>
            </a:r>
            <a:r>
              <a:rPr lang="en-GB" dirty="0" err="1"/>
              <a:t>buf</a:t>
            </a:r>
            <a:r>
              <a:rPr lang="en-GB" dirty="0"/>
              <a:t>, 10);</a:t>
            </a:r>
          </a:p>
          <a:p>
            <a:r>
              <a:rPr lang="en-GB" dirty="0"/>
              <a:t>What happens here:</a:t>
            </a:r>
          </a:p>
          <a:p>
            <a:r>
              <a:rPr lang="en-GB" dirty="0"/>
              <a:t>Kernel looks at </a:t>
            </a:r>
            <a:r>
              <a:rPr lang="en-GB" dirty="0" err="1"/>
              <a:t>fd</a:t>
            </a:r>
            <a:r>
              <a:rPr lang="en-GB" dirty="0"/>
              <a:t> = 3 and finds the corresponding file in its table.</a:t>
            </a:r>
          </a:p>
          <a:p>
            <a:r>
              <a:rPr lang="en-GB" dirty="0"/>
              <a:t>It sees you requested 10 bytes.</a:t>
            </a:r>
          </a:p>
          <a:p>
            <a:r>
              <a:rPr lang="en-GB" dirty="0"/>
              <a:t>It copies up to 10 bytes </a:t>
            </a:r>
            <a:r>
              <a:rPr lang="en-GB" b="1" dirty="0"/>
              <a:t>from the file on disk</a:t>
            </a:r>
            <a:r>
              <a:rPr lang="en-GB" dirty="0"/>
              <a:t> into your memory (</a:t>
            </a:r>
            <a:r>
              <a:rPr lang="en-GB" dirty="0" err="1"/>
              <a:t>buf</a:t>
            </a:r>
            <a:r>
              <a:rPr lang="en-GB" dirty="0"/>
              <a:t>).</a:t>
            </a:r>
          </a:p>
          <a:p>
            <a:r>
              <a:rPr lang="en-GB" dirty="0"/>
              <a:t>It updates the file’s offset (like a cursor) inside the kernel, so the </a:t>
            </a:r>
            <a:r>
              <a:rPr lang="en-GB" i="1" dirty="0"/>
              <a:t>next read()</a:t>
            </a:r>
            <a:r>
              <a:rPr lang="en-GB" dirty="0"/>
              <a:t> will continue after those 10 bytes.</a:t>
            </a:r>
          </a:p>
          <a:p>
            <a:r>
              <a:rPr lang="en-GB" dirty="0"/>
              <a:t>It returns the </a:t>
            </a:r>
            <a:r>
              <a:rPr lang="en-GB" b="1" dirty="0"/>
              <a:t>number of bytes actually read</a:t>
            </a:r>
            <a:r>
              <a:rPr lang="en-GB" dirty="0"/>
              <a:t> into </a:t>
            </a:r>
            <a:r>
              <a:rPr lang="en-GB" dirty="0" err="1"/>
              <a:t>sz</a:t>
            </a:r>
            <a:r>
              <a:rPr lang="en-GB" dirty="0"/>
              <a:t>.</a:t>
            </a:r>
          </a:p>
          <a:p>
            <a:br>
              <a:rPr lang="en-GB" dirty="0"/>
            </a:br>
            <a:endParaRPr lang="en-GB" dirty="0"/>
          </a:p>
          <a:p>
            <a:pPr marL="0" indent="0">
              <a:buNone/>
            </a:pPr>
            <a:r>
              <a:rPr lang="en-GB" b="1" dirty="0"/>
              <a:t>3. What </a:t>
            </a:r>
            <a:r>
              <a:rPr lang="en-GB" b="1" dirty="0" err="1"/>
              <a:t>sz</a:t>
            </a:r>
            <a:r>
              <a:rPr lang="en-GB" b="1" dirty="0"/>
              <a:t> stores</a:t>
            </a:r>
          </a:p>
          <a:p>
            <a:r>
              <a:rPr lang="en-GB" dirty="0" err="1"/>
              <a:t>sz</a:t>
            </a:r>
            <a:r>
              <a:rPr lang="en-GB" dirty="0"/>
              <a:t> = number of bytes actually read.</a:t>
            </a:r>
          </a:p>
          <a:p>
            <a:pPr lvl="1"/>
            <a:r>
              <a:rPr lang="en-GB" dirty="0"/>
              <a:t>If the file has ≥ 10 bytes → </a:t>
            </a:r>
            <a:r>
              <a:rPr lang="en-GB" dirty="0" err="1"/>
              <a:t>sz</a:t>
            </a:r>
            <a:r>
              <a:rPr lang="en-GB" dirty="0"/>
              <a:t> = 10.</a:t>
            </a:r>
          </a:p>
          <a:p>
            <a:pPr lvl="1"/>
            <a:r>
              <a:rPr lang="en-GB" dirty="0"/>
              <a:t>If the file has fewer (say 6) → </a:t>
            </a:r>
            <a:r>
              <a:rPr lang="en-GB" dirty="0" err="1"/>
              <a:t>sz</a:t>
            </a:r>
            <a:r>
              <a:rPr lang="en-GB" dirty="0"/>
              <a:t> = 6.</a:t>
            </a:r>
          </a:p>
          <a:p>
            <a:pPr lvl="1"/>
            <a:r>
              <a:rPr lang="en-GB" dirty="0"/>
              <a:t>If file is empty or end-of-file reached → </a:t>
            </a:r>
            <a:r>
              <a:rPr lang="en-GB" dirty="0" err="1"/>
              <a:t>sz</a:t>
            </a:r>
            <a:r>
              <a:rPr lang="en-GB" dirty="0"/>
              <a:t> = 0.</a:t>
            </a:r>
          </a:p>
          <a:p>
            <a:pPr lvl="1"/>
            <a:r>
              <a:rPr lang="en-GB" dirty="0"/>
              <a:t>On error → </a:t>
            </a:r>
            <a:r>
              <a:rPr lang="en-GB" dirty="0" err="1"/>
              <a:t>sz</a:t>
            </a:r>
            <a:r>
              <a:rPr lang="en-GB" dirty="0"/>
              <a:t> = -1.</a:t>
            </a:r>
          </a:p>
          <a:p>
            <a:endParaRPr lang="en-US" dirty="0"/>
          </a:p>
        </p:txBody>
      </p:sp>
    </p:spTree>
    <p:extLst>
      <p:ext uri="{BB962C8B-B14F-4D97-AF65-F5344CB8AC3E}">
        <p14:creationId xmlns:p14="http://schemas.microsoft.com/office/powerpoint/2010/main" val="20453957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F814F-E856-B316-0A10-96FBEBE6E2EE}"/>
              </a:ext>
            </a:extLst>
          </p:cNvPr>
          <p:cNvSpPr>
            <a:spLocks noGrp="1"/>
          </p:cNvSpPr>
          <p:nvPr>
            <p:ph type="title"/>
          </p:nvPr>
        </p:nvSpPr>
        <p:spPr/>
        <p:txBody>
          <a:bodyPr>
            <a:normAutofit fontScale="90000"/>
          </a:bodyPr>
          <a:lstStyle/>
          <a:p>
            <a:pPr lvl="0" eaLnBrk="0" fontAlgn="base" hangingPunct="0">
              <a:lnSpc>
                <a:spcPct val="100000"/>
              </a:lnSpc>
              <a:spcAft>
                <a:spcPct val="0"/>
              </a:spcAft>
            </a:pPr>
            <a:br>
              <a:rPr lang="en-US" altLang="en-US" dirty="0">
                <a:latin typeface="Arial Unicode MS" panose="020B0604020202020204" pitchFamily="34" charset="-128"/>
              </a:rPr>
            </a:br>
            <a:r>
              <a:rPr lang="en-GB" b="1" dirty="0"/>
              <a:t>What actually happens in read()</a:t>
            </a:r>
            <a:br>
              <a:rPr lang="en-GB" b="1" dirty="0"/>
            </a:br>
            <a:endParaRPr lang="en-US" dirty="0"/>
          </a:p>
        </p:txBody>
      </p:sp>
      <p:sp>
        <p:nvSpPr>
          <p:cNvPr id="4" name="Rectangle 1">
            <a:extLst>
              <a:ext uri="{FF2B5EF4-FFF2-40B4-BE49-F238E27FC236}">
                <a16:creationId xmlns:a16="http://schemas.microsoft.com/office/drawing/2014/main" id="{1B8D8CB7-CC96-52FD-9555-CEB132570675}"/>
              </a:ext>
            </a:extLst>
          </p:cNvPr>
          <p:cNvSpPr>
            <a:spLocks noGrp="1" noChangeArrowheads="1"/>
          </p:cNvSpPr>
          <p:nvPr>
            <p:ph idx="1"/>
          </p:nvPr>
        </p:nvSpPr>
        <p:spPr bwMode="auto">
          <a:xfrm>
            <a:off x="621816" y="2090838"/>
            <a:ext cx="8414483" cy="35137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GB" sz="1500" dirty="0"/>
              <a:t>If the file has </a:t>
            </a:r>
            <a:r>
              <a:rPr lang="en-GB" sz="1500" b="1" dirty="0"/>
              <a:t>more than 99 bytes left</a:t>
            </a:r>
            <a:r>
              <a:rPr lang="en-GB" sz="1500" dirty="0"/>
              <a:t>, the kernel gives you </a:t>
            </a:r>
            <a:r>
              <a:rPr lang="en-GB" sz="1500" b="1" dirty="0"/>
              <a:t>99 bytes</a:t>
            </a:r>
            <a:r>
              <a:rPr lang="en-GB" sz="1500" dirty="0"/>
              <a:t>.</a:t>
            </a:r>
          </a:p>
          <a:p>
            <a:r>
              <a:rPr lang="en-GB" sz="1500" dirty="0"/>
              <a:t>If fewer remain, you only get what’s left (maybe 20, maybe 0).</a:t>
            </a:r>
          </a:p>
          <a:p>
            <a:r>
              <a:rPr lang="en-GB" sz="1500" dirty="0"/>
              <a:t>Each call advances the </a:t>
            </a:r>
            <a:r>
              <a:rPr lang="en-GB" sz="1500" b="1" dirty="0"/>
              <a:t>file offset</a:t>
            </a:r>
            <a:r>
              <a:rPr lang="en-GB" sz="1500" dirty="0"/>
              <a:t>, so the next read() picks up where the last one stopped.</a:t>
            </a:r>
          </a:p>
          <a:p>
            <a:r>
              <a:rPr lang="en-GB" sz="1500" dirty="0"/>
              <a:t>So in your loop, you’re reading:</a:t>
            </a:r>
          </a:p>
          <a:p>
            <a:r>
              <a:rPr lang="en-GB" sz="1500" dirty="0"/>
              <a:t>99 bytes into </a:t>
            </a:r>
            <a:r>
              <a:rPr lang="en-GB" sz="1500" dirty="0" err="1"/>
              <a:t>buf</a:t>
            </a:r>
            <a:endParaRPr lang="en-GB" sz="1500" dirty="0"/>
          </a:p>
          <a:p>
            <a:r>
              <a:rPr lang="en-GB" sz="1500" dirty="0"/>
              <a:t>Append '\0' → </a:t>
            </a:r>
            <a:r>
              <a:rPr lang="en-GB" sz="1500" dirty="0" err="1"/>
              <a:t>buf</a:t>
            </a:r>
            <a:r>
              <a:rPr lang="en-GB" sz="1500" dirty="0"/>
              <a:t>[</a:t>
            </a:r>
            <a:r>
              <a:rPr lang="en-GB" sz="1500" dirty="0" err="1"/>
              <a:t>sz</a:t>
            </a:r>
            <a:r>
              <a:rPr lang="en-GB" sz="1500" dirty="0"/>
              <a:t>] = '\0';</a:t>
            </a:r>
          </a:p>
          <a:p>
            <a:r>
              <a:rPr lang="en-GB" sz="1500" dirty="0"/>
              <a:t>Print it as a string</a:t>
            </a:r>
          </a:p>
          <a:p>
            <a:r>
              <a:rPr lang="en-GB" sz="1500" dirty="0"/>
              <a:t>Repeat until read() returns 0 (EOF).</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000" dirty="0">
              <a:latin typeface="Arial Unicode MS" panose="020B0604020202020204" pitchFamily="34" charset="-128"/>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Unicode MS" panose="020B0604020202020204" pitchFamily="34" charset="-128"/>
              </a:rPr>
              <a:t>read()</a:t>
            </a:r>
            <a:r>
              <a:rPr kumimoji="0" lang="en-US" altLang="en-US" sz="1200" b="0" i="0" u="none" strike="noStrike" cap="none" normalizeH="0" baseline="0" dirty="0">
                <a:ln>
                  <a:noFill/>
                </a:ln>
                <a:solidFill>
                  <a:schemeClr val="tx1"/>
                </a:solidFill>
                <a:effectLst/>
              </a:rPr>
              <a:t> copies exactly </a:t>
            </a:r>
            <a:r>
              <a:rPr kumimoji="0" lang="en-US" altLang="en-US" sz="1200" b="0" i="0" u="none" strike="noStrike" cap="none" normalizeH="0" baseline="0" dirty="0" err="1">
                <a:ln>
                  <a:noFill/>
                </a:ln>
                <a:solidFill>
                  <a:schemeClr val="tx1"/>
                </a:solidFill>
                <a:effectLst/>
                <a:latin typeface="Arial Unicode MS" panose="020B0604020202020204" pitchFamily="34" charset="-128"/>
              </a:rPr>
              <a:t>sz</a:t>
            </a:r>
            <a:r>
              <a:rPr kumimoji="0" lang="en-US" altLang="en-US" sz="1200" b="0" i="0" u="none" strike="noStrike" cap="none" normalizeH="0" baseline="0" dirty="0">
                <a:ln>
                  <a:noFill/>
                </a:ln>
                <a:solidFill>
                  <a:schemeClr val="tx1"/>
                </a:solidFill>
                <a:effectLst/>
              </a:rPr>
              <a:t> bytes from the file into </a:t>
            </a:r>
            <a:r>
              <a:rPr kumimoji="0" lang="en-US" altLang="en-US" sz="1200" b="0" i="0" u="none" strike="noStrike" cap="none" normalizeH="0" baseline="0" dirty="0" err="1">
                <a:ln>
                  <a:noFill/>
                </a:ln>
                <a:solidFill>
                  <a:schemeClr val="tx1"/>
                </a:solidFill>
                <a:effectLst/>
                <a:latin typeface="Arial Unicode MS" panose="020B0604020202020204" pitchFamily="34" charset="-128"/>
              </a:rPr>
              <a:t>buf</a:t>
            </a:r>
            <a:r>
              <a:rPr kumimoji="0" lang="en-US" altLang="en-US" sz="1200" b="0" i="0" u="none" strike="noStrike" cap="none" normalizeH="0" baseline="0" dirty="0">
                <a:ln>
                  <a:noFill/>
                </a:ln>
                <a:solidFill>
                  <a:schemeClr val="tx1"/>
                </a:solidFill>
                <a:effectLst/>
              </a:rPr>
              <a:t>.</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It does </a:t>
            </a:r>
            <a:r>
              <a:rPr kumimoji="0" lang="en-US" altLang="en-US" sz="1200" b="1" i="0" u="none" strike="noStrike" cap="none" normalizeH="0" baseline="0" dirty="0">
                <a:ln>
                  <a:noFill/>
                </a:ln>
                <a:solidFill>
                  <a:schemeClr val="tx1"/>
                </a:solidFill>
                <a:effectLst/>
                <a:latin typeface="Arial" panose="020B0604020202020204" pitchFamily="34" charset="0"/>
              </a:rPr>
              <a:t>not</a:t>
            </a:r>
            <a:r>
              <a:rPr kumimoji="0" lang="en-US" altLang="en-US" sz="1200" b="0" i="0" u="none" strike="noStrike" cap="none" normalizeH="0" baseline="0" dirty="0">
                <a:ln>
                  <a:noFill/>
                </a:ln>
                <a:solidFill>
                  <a:schemeClr val="tx1"/>
                </a:solidFill>
                <a:effectLst/>
                <a:latin typeface="Arial" panose="020B0604020202020204" pitchFamily="34" charset="0"/>
              </a:rPr>
              <a:t> add a </a:t>
            </a:r>
            <a:r>
              <a:rPr kumimoji="0" lang="en-US" altLang="en-US" sz="1200" b="0" i="0" u="none" strike="noStrike" cap="none" normalizeH="0" baseline="0" dirty="0">
                <a:ln>
                  <a:noFill/>
                </a:ln>
                <a:solidFill>
                  <a:schemeClr val="tx1"/>
                </a:solidFill>
                <a:effectLst/>
                <a:latin typeface="Arial Unicode MS" panose="020B0604020202020204" pitchFamily="34" charset="-128"/>
              </a:rPr>
              <a:t>'\0'</a:t>
            </a:r>
            <a:r>
              <a:rPr kumimoji="0" lang="en-US" altLang="en-US" sz="1200" b="0" i="0" u="none" strike="noStrike" cap="none" normalizeH="0" baseline="0" dirty="0">
                <a:ln>
                  <a:noFill/>
                </a:ln>
                <a:solidFill>
                  <a:schemeClr val="tx1"/>
                </a:solidFill>
                <a:effectLst/>
              </a:rPr>
              <a:t> at the end, because it doesn’t know you want to treat the data as a string — it could be binary data too.</a:t>
            </a:r>
          </a:p>
          <a:p>
            <a:pPr marL="0" lvl="0" indent="0" eaLnBrk="0" fontAlgn="base" hangingPunct="0">
              <a:lnSpc>
                <a:spcPct val="100000"/>
              </a:lnSpc>
              <a:spcBef>
                <a:spcPct val="0"/>
              </a:spcBef>
              <a:spcAft>
                <a:spcPct val="0"/>
              </a:spcAft>
              <a:buFontTx/>
              <a:buChar char="•"/>
            </a:pPr>
            <a:r>
              <a:rPr lang="pt-BR" altLang="en-US" sz="1200" dirty="0">
                <a:latin typeface="Arial" panose="020B0604020202020204" pitchFamily="34" charset="0"/>
              </a:rPr>
              <a:t>buf = [H][e][l][l][o][W][o][r][l][d]['\0']</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0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7FE13ED1-B9E7-2434-493E-EF6D26CC8893}"/>
              </a:ext>
            </a:extLst>
          </p:cNvPr>
          <p:cNvPicPr>
            <a:picLocks noChangeAspect="1"/>
          </p:cNvPicPr>
          <p:nvPr/>
        </p:nvPicPr>
        <p:blipFill>
          <a:blip r:embed="rId2"/>
          <a:stretch>
            <a:fillRect/>
          </a:stretch>
        </p:blipFill>
        <p:spPr>
          <a:xfrm>
            <a:off x="8379068" y="1883145"/>
            <a:ext cx="3637318" cy="3929168"/>
          </a:xfrm>
          <a:prstGeom prst="rect">
            <a:avLst/>
          </a:prstGeom>
        </p:spPr>
      </p:pic>
    </p:spTree>
    <p:extLst>
      <p:ext uri="{BB962C8B-B14F-4D97-AF65-F5344CB8AC3E}">
        <p14:creationId xmlns:p14="http://schemas.microsoft.com/office/powerpoint/2010/main" val="28580146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863C9-246E-A26D-066C-F213DE666128}"/>
              </a:ext>
            </a:extLst>
          </p:cNvPr>
          <p:cNvSpPr>
            <a:spLocks noGrp="1"/>
          </p:cNvSpPr>
          <p:nvPr>
            <p:ph type="title"/>
          </p:nvPr>
        </p:nvSpPr>
        <p:spPr/>
        <p:txBody>
          <a:bodyPr/>
          <a:lstStyle/>
          <a:p>
            <a:r>
              <a:rPr lang="en-US" dirty="0"/>
              <a:t>Reaching EOF while reading.</a:t>
            </a:r>
          </a:p>
        </p:txBody>
      </p:sp>
      <p:pic>
        <p:nvPicPr>
          <p:cNvPr id="10" name="Content Placeholder 9">
            <a:extLst>
              <a:ext uri="{FF2B5EF4-FFF2-40B4-BE49-F238E27FC236}">
                <a16:creationId xmlns:a16="http://schemas.microsoft.com/office/drawing/2014/main" id="{5BC41DED-524A-4A19-0BD6-DBAD8C3495F3}"/>
              </a:ext>
            </a:extLst>
          </p:cNvPr>
          <p:cNvPicPr>
            <a:picLocks noGrp="1" noChangeAspect="1"/>
          </p:cNvPicPr>
          <p:nvPr>
            <p:ph idx="1"/>
          </p:nvPr>
        </p:nvPicPr>
        <p:blipFill>
          <a:blip r:embed="rId2"/>
          <a:stretch>
            <a:fillRect/>
          </a:stretch>
        </p:blipFill>
        <p:spPr>
          <a:xfrm>
            <a:off x="7777708" y="1832605"/>
            <a:ext cx="3700497" cy="4351338"/>
          </a:xfrm>
          <a:prstGeom prst="rect">
            <a:avLst/>
          </a:prstGeom>
        </p:spPr>
      </p:pic>
      <p:sp>
        <p:nvSpPr>
          <p:cNvPr id="4" name="TextBox 3">
            <a:extLst>
              <a:ext uri="{FF2B5EF4-FFF2-40B4-BE49-F238E27FC236}">
                <a16:creationId xmlns:a16="http://schemas.microsoft.com/office/drawing/2014/main" id="{56E920E5-DFEB-3A21-117F-F6DC30DC7A95}"/>
              </a:ext>
            </a:extLst>
          </p:cNvPr>
          <p:cNvSpPr txBox="1"/>
          <p:nvPr/>
        </p:nvSpPr>
        <p:spPr>
          <a:xfrm>
            <a:off x="900440" y="2297907"/>
            <a:ext cx="5695804" cy="2585323"/>
          </a:xfrm>
          <a:prstGeom prst="rect">
            <a:avLst/>
          </a:prstGeom>
          <a:noFill/>
        </p:spPr>
        <p:txBody>
          <a:bodyPr wrap="square" rtlCol="0">
            <a:spAutoFit/>
          </a:bodyPr>
          <a:lstStyle/>
          <a:p>
            <a:r>
              <a:rPr lang="en-GB" b="1" dirty="0"/>
              <a:t>1. Why do we need '\0'?</a:t>
            </a:r>
          </a:p>
          <a:p>
            <a:r>
              <a:rPr lang="en-GB" dirty="0"/>
              <a:t>In C, a </a:t>
            </a:r>
            <a:r>
              <a:rPr lang="en-GB" b="1" dirty="0"/>
              <a:t>string</a:t>
            </a:r>
            <a:r>
              <a:rPr lang="en-GB" dirty="0"/>
              <a:t> is just an array of char ending with a special null character '\0'.</a:t>
            </a:r>
          </a:p>
          <a:p>
            <a:r>
              <a:rPr lang="en-GB" dirty="0"/>
              <a:t>Example: "Hello" in memory is actually:</a:t>
            </a:r>
          </a:p>
          <a:p>
            <a:r>
              <a:rPr lang="en-GB" dirty="0"/>
              <a:t>[H][e][l][l][o]['\0']</a:t>
            </a:r>
          </a:p>
          <a:p>
            <a:r>
              <a:rPr lang="en-GB" dirty="0"/>
              <a:t>The %s format specifier in </a:t>
            </a:r>
            <a:r>
              <a:rPr lang="en-GB" dirty="0" err="1"/>
              <a:t>printf</a:t>
            </a:r>
            <a:r>
              <a:rPr lang="en-GB" dirty="0"/>
              <a:t> keeps printing characters until it finds '\0'.</a:t>
            </a:r>
          </a:p>
          <a:p>
            <a:r>
              <a:rPr lang="en-GB" dirty="0"/>
              <a:t>If no '\0' exists, it keeps going into random memory → </a:t>
            </a:r>
            <a:r>
              <a:rPr lang="en-GB" b="1" dirty="0"/>
              <a:t>undefined </a:t>
            </a:r>
            <a:r>
              <a:rPr lang="en-GB" b="1" dirty="0" err="1"/>
              <a:t>behavior</a:t>
            </a:r>
            <a:r>
              <a:rPr lang="en-GB" dirty="0"/>
              <a:t>.</a:t>
            </a:r>
          </a:p>
        </p:txBody>
      </p:sp>
    </p:spTree>
    <p:extLst>
      <p:ext uri="{BB962C8B-B14F-4D97-AF65-F5344CB8AC3E}">
        <p14:creationId xmlns:p14="http://schemas.microsoft.com/office/powerpoint/2010/main" val="2804473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6D6AA-C09A-522F-158D-225DDCD8244F}"/>
              </a:ext>
            </a:extLst>
          </p:cNvPr>
          <p:cNvSpPr>
            <a:spLocks noGrp="1"/>
          </p:cNvSpPr>
          <p:nvPr>
            <p:ph type="title"/>
          </p:nvPr>
        </p:nvSpPr>
        <p:spPr/>
        <p:txBody>
          <a:bodyPr/>
          <a:lstStyle/>
          <a:p>
            <a:r>
              <a:rPr lang="en-GB" dirty="0"/>
              <a:t>Note: Why buffer ≥ count is necessary</a:t>
            </a:r>
            <a:endParaRPr lang="en-US" dirty="0"/>
          </a:p>
        </p:txBody>
      </p:sp>
      <p:sp>
        <p:nvSpPr>
          <p:cNvPr id="3" name="Content Placeholder 2">
            <a:extLst>
              <a:ext uri="{FF2B5EF4-FFF2-40B4-BE49-F238E27FC236}">
                <a16:creationId xmlns:a16="http://schemas.microsoft.com/office/drawing/2014/main" id="{AE2BF2E9-F8EE-7AC8-BB22-FE8E2101E4CB}"/>
              </a:ext>
            </a:extLst>
          </p:cNvPr>
          <p:cNvSpPr>
            <a:spLocks noGrp="1"/>
          </p:cNvSpPr>
          <p:nvPr>
            <p:ph idx="1"/>
          </p:nvPr>
        </p:nvSpPr>
        <p:spPr/>
        <p:txBody>
          <a:bodyPr numCol="2">
            <a:normAutofit fontScale="40000" lnSpcReduction="20000"/>
          </a:bodyPr>
          <a:lstStyle/>
          <a:p>
            <a:pPr marL="0" indent="0">
              <a:buNone/>
            </a:pPr>
            <a:r>
              <a:rPr lang="en-GB" dirty="0"/>
              <a:t>Let’s break it down with the </a:t>
            </a:r>
            <a:r>
              <a:rPr lang="en-GB" b="1" dirty="0"/>
              <a:t>write() system call</a:t>
            </a:r>
            <a:r>
              <a:rPr lang="en-GB" dirty="0"/>
              <a:t> (same logic applies to read()):</a:t>
            </a:r>
          </a:p>
          <a:p>
            <a:pPr marL="0" indent="0">
              <a:buNone/>
            </a:pPr>
            <a:r>
              <a:rPr lang="en-GB" b="1" dirty="0"/>
              <a:t>1. Function signature</a:t>
            </a:r>
          </a:p>
          <a:p>
            <a:r>
              <a:rPr lang="en-GB" dirty="0" err="1"/>
              <a:t>ssize_t</a:t>
            </a:r>
            <a:r>
              <a:rPr lang="en-GB" dirty="0"/>
              <a:t> write(int </a:t>
            </a:r>
            <a:r>
              <a:rPr lang="en-GB" dirty="0" err="1"/>
              <a:t>fd</a:t>
            </a:r>
            <a:r>
              <a:rPr lang="en-GB" dirty="0"/>
              <a:t>, </a:t>
            </a:r>
            <a:r>
              <a:rPr lang="en-GB" dirty="0" err="1"/>
              <a:t>const</a:t>
            </a:r>
            <a:r>
              <a:rPr lang="en-GB" dirty="0"/>
              <a:t> void *</a:t>
            </a:r>
            <a:r>
              <a:rPr lang="en-GB" dirty="0" err="1"/>
              <a:t>buf</a:t>
            </a:r>
            <a:r>
              <a:rPr lang="en-GB" dirty="0"/>
              <a:t>, </a:t>
            </a:r>
            <a:r>
              <a:rPr lang="en-GB" dirty="0" err="1"/>
              <a:t>size_t</a:t>
            </a:r>
            <a:r>
              <a:rPr lang="en-GB" dirty="0"/>
              <a:t> count);</a:t>
            </a:r>
          </a:p>
          <a:p>
            <a:r>
              <a:rPr lang="en-GB" dirty="0" err="1"/>
              <a:t>buf</a:t>
            </a:r>
            <a:r>
              <a:rPr lang="en-GB" dirty="0"/>
              <a:t> → pointer to the data in memory.</a:t>
            </a:r>
          </a:p>
          <a:p>
            <a:r>
              <a:rPr lang="en-GB" dirty="0"/>
              <a:t>count → number of bytes you are asking the kernel to write from </a:t>
            </a:r>
            <a:r>
              <a:rPr lang="en-GB" dirty="0" err="1"/>
              <a:t>buf</a:t>
            </a:r>
            <a:r>
              <a:rPr lang="en-GB" dirty="0"/>
              <a:t>.</a:t>
            </a:r>
            <a:br>
              <a:rPr lang="en-GB" dirty="0"/>
            </a:br>
            <a:endParaRPr lang="en-GB" dirty="0"/>
          </a:p>
          <a:p>
            <a:pPr marL="0" indent="0">
              <a:buNone/>
            </a:pPr>
            <a:r>
              <a:rPr lang="en-GB" b="1" dirty="0"/>
              <a:t>2. What happens internally</a:t>
            </a:r>
          </a:p>
          <a:p>
            <a:r>
              <a:rPr lang="en-GB" dirty="0"/>
              <a:t>When you call write(</a:t>
            </a:r>
            <a:r>
              <a:rPr lang="en-GB" dirty="0" err="1"/>
              <a:t>fd</a:t>
            </a:r>
            <a:r>
              <a:rPr lang="en-GB" dirty="0"/>
              <a:t>, </a:t>
            </a:r>
            <a:r>
              <a:rPr lang="en-GB" dirty="0" err="1"/>
              <a:t>buf</a:t>
            </a:r>
            <a:r>
              <a:rPr lang="en-GB" dirty="0"/>
              <a:t>, count):</a:t>
            </a:r>
          </a:p>
          <a:p>
            <a:r>
              <a:rPr lang="en-GB" dirty="0"/>
              <a:t>The kernel will copy </a:t>
            </a:r>
            <a:r>
              <a:rPr lang="en-GB" b="1" dirty="0"/>
              <a:t>exactly count bytes</a:t>
            </a:r>
            <a:r>
              <a:rPr lang="en-GB" dirty="0"/>
              <a:t> starting at </a:t>
            </a:r>
            <a:r>
              <a:rPr lang="en-GB" dirty="0" err="1"/>
              <a:t>buf</a:t>
            </a:r>
            <a:r>
              <a:rPr lang="en-GB" dirty="0"/>
              <a:t> into the file/socket/device.</a:t>
            </a:r>
          </a:p>
          <a:p>
            <a:r>
              <a:rPr lang="en-GB" dirty="0"/>
              <a:t>It doesn’t know or care how big your buffer actually is — it just trusts you.</a:t>
            </a:r>
            <a:br>
              <a:rPr lang="en-GB" dirty="0"/>
            </a:br>
            <a:endParaRPr lang="en-GB" dirty="0"/>
          </a:p>
          <a:p>
            <a:pPr marL="0" indent="0">
              <a:buNone/>
            </a:pPr>
            <a:r>
              <a:rPr lang="en-GB" b="1" dirty="0"/>
              <a:t>3. Why buffer ≥ count is necessary</a:t>
            </a:r>
          </a:p>
          <a:p>
            <a:r>
              <a:rPr lang="en-GB" dirty="0"/>
              <a:t>If your buffer is </a:t>
            </a:r>
            <a:r>
              <a:rPr lang="en-GB" b="1" dirty="0"/>
              <a:t>smaller than count</a:t>
            </a:r>
            <a:r>
              <a:rPr lang="en-GB" dirty="0"/>
              <a:t>, then the kernel will read past the end of your buffer while trying to access count bytes.</a:t>
            </a:r>
          </a:p>
          <a:p>
            <a:r>
              <a:rPr lang="en-GB" dirty="0"/>
              <a:t>This is </a:t>
            </a:r>
            <a:r>
              <a:rPr lang="en-GB" b="1" dirty="0"/>
              <a:t>undefined </a:t>
            </a:r>
            <a:r>
              <a:rPr lang="en-GB" b="1" dirty="0" err="1"/>
              <a:t>behavior</a:t>
            </a:r>
            <a:r>
              <a:rPr lang="en-GB" dirty="0"/>
              <a:t>:</a:t>
            </a:r>
          </a:p>
          <a:p>
            <a:pPr lvl="1"/>
            <a:r>
              <a:rPr lang="en-GB" dirty="0"/>
              <a:t>Could overwrite random memory.</a:t>
            </a:r>
          </a:p>
          <a:p>
            <a:pPr lvl="1"/>
            <a:r>
              <a:rPr lang="en-GB" dirty="0"/>
              <a:t>Could crash with a </a:t>
            </a:r>
            <a:r>
              <a:rPr lang="en-GB" b="1" dirty="0"/>
              <a:t>segmentation fault</a:t>
            </a:r>
            <a:r>
              <a:rPr lang="en-GB" dirty="0"/>
              <a:t>.</a:t>
            </a:r>
          </a:p>
          <a:p>
            <a:pPr lvl="1"/>
            <a:r>
              <a:rPr lang="en-GB" dirty="0"/>
              <a:t>Could silently corrupt data.</a:t>
            </a:r>
          </a:p>
          <a:p>
            <a:r>
              <a:rPr lang="en-GB" dirty="0"/>
              <a:t>For example:</a:t>
            </a:r>
          </a:p>
          <a:p>
            <a:r>
              <a:rPr lang="en-GB" dirty="0"/>
              <a:t>char </a:t>
            </a:r>
            <a:r>
              <a:rPr lang="en-GB" dirty="0" err="1"/>
              <a:t>buf</a:t>
            </a:r>
            <a:r>
              <a:rPr lang="en-GB" dirty="0"/>
              <a:t>[5] = "Hi";   // only 5 bytes allocated</a:t>
            </a:r>
          </a:p>
          <a:p>
            <a:r>
              <a:rPr lang="en-GB" dirty="0"/>
              <a:t>write(</a:t>
            </a:r>
            <a:r>
              <a:rPr lang="en-GB" dirty="0" err="1"/>
              <a:t>fd</a:t>
            </a:r>
            <a:r>
              <a:rPr lang="en-GB" dirty="0"/>
              <a:t>, </a:t>
            </a:r>
            <a:r>
              <a:rPr lang="en-GB" dirty="0" err="1"/>
              <a:t>buf</a:t>
            </a:r>
            <a:r>
              <a:rPr lang="en-GB" dirty="0"/>
              <a:t>, 100);  // asks kernel to read 100 bytes from </a:t>
            </a:r>
            <a:r>
              <a:rPr lang="en-GB" dirty="0" err="1"/>
              <a:t>buf</a:t>
            </a:r>
            <a:endParaRPr lang="en-GB" dirty="0"/>
          </a:p>
          <a:p>
            <a:r>
              <a:rPr lang="en-GB" dirty="0"/>
              <a:t>Here, kernel will happily try to read 100 bytes starting at </a:t>
            </a:r>
            <a:r>
              <a:rPr lang="en-GB" dirty="0" err="1"/>
              <a:t>buf</a:t>
            </a:r>
            <a:r>
              <a:rPr lang="en-GB" dirty="0"/>
              <a:t>, but your buffer only has 5 bytes. → Memory violation risk 🚨.</a:t>
            </a:r>
            <a:br>
              <a:rPr lang="en-GB" dirty="0"/>
            </a:br>
            <a:endParaRPr lang="en-GB" dirty="0"/>
          </a:p>
          <a:p>
            <a:pPr marL="0" indent="0">
              <a:buNone/>
            </a:pPr>
            <a:r>
              <a:rPr lang="en-GB" b="1" dirty="0"/>
              <a:t>4. Safe rule</a:t>
            </a:r>
          </a:p>
          <a:p>
            <a:r>
              <a:rPr lang="en-GB" dirty="0"/>
              <a:t>Always make sure:</a:t>
            </a:r>
          </a:p>
          <a:p>
            <a:r>
              <a:rPr lang="en-GB" dirty="0"/>
              <a:t>buffer size (allocated memory) &gt;= count (number of bytes you pass)</a:t>
            </a:r>
          </a:p>
          <a:p>
            <a:r>
              <a:rPr lang="en-GB" dirty="0"/>
              <a:t>Typically we do:</a:t>
            </a:r>
          </a:p>
          <a:p>
            <a:r>
              <a:rPr lang="en-GB" dirty="0" err="1"/>
              <a:t>size_t</a:t>
            </a:r>
            <a:r>
              <a:rPr lang="en-GB" dirty="0"/>
              <a:t> count = </a:t>
            </a:r>
            <a:r>
              <a:rPr lang="en-GB" dirty="0" err="1"/>
              <a:t>strlen</a:t>
            </a:r>
            <a:r>
              <a:rPr lang="en-GB" dirty="0"/>
              <a:t>(</a:t>
            </a:r>
            <a:r>
              <a:rPr lang="en-GB" dirty="0" err="1"/>
              <a:t>buf</a:t>
            </a:r>
            <a:r>
              <a:rPr lang="en-GB" dirty="0"/>
              <a:t>);</a:t>
            </a:r>
          </a:p>
          <a:p>
            <a:r>
              <a:rPr lang="en-GB" dirty="0"/>
              <a:t>write(</a:t>
            </a:r>
            <a:r>
              <a:rPr lang="en-GB" dirty="0" err="1"/>
              <a:t>fd</a:t>
            </a:r>
            <a:r>
              <a:rPr lang="en-GB" dirty="0"/>
              <a:t>, </a:t>
            </a:r>
            <a:r>
              <a:rPr lang="en-GB" dirty="0" err="1"/>
              <a:t>buf</a:t>
            </a:r>
            <a:r>
              <a:rPr lang="en-GB" dirty="0"/>
              <a:t>, count);</a:t>
            </a:r>
            <a:br>
              <a:rPr lang="en-GB" dirty="0"/>
            </a:br>
            <a:endParaRPr lang="en-GB" dirty="0"/>
          </a:p>
          <a:p>
            <a:pPr marL="0" indent="0">
              <a:buNone/>
            </a:pPr>
            <a:r>
              <a:rPr lang="en-GB" b="1" dirty="0"/>
              <a:t>5. Extra note</a:t>
            </a:r>
          </a:p>
          <a:p>
            <a:r>
              <a:rPr lang="en-GB" dirty="0"/>
              <a:t>In read(</a:t>
            </a:r>
            <a:r>
              <a:rPr lang="en-GB" dirty="0" err="1"/>
              <a:t>fd</a:t>
            </a:r>
            <a:r>
              <a:rPr lang="en-GB" dirty="0"/>
              <a:t>, </a:t>
            </a:r>
            <a:r>
              <a:rPr lang="en-GB" dirty="0" err="1"/>
              <a:t>buf</a:t>
            </a:r>
            <a:r>
              <a:rPr lang="en-GB" dirty="0"/>
              <a:t>, count) → the opposite happens:</a:t>
            </a:r>
          </a:p>
          <a:p>
            <a:pPr lvl="1"/>
            <a:r>
              <a:rPr lang="en-GB" dirty="0"/>
              <a:t>Kernel will try to put up to count bytes into </a:t>
            </a:r>
            <a:r>
              <a:rPr lang="en-GB" dirty="0" err="1"/>
              <a:t>buf</a:t>
            </a:r>
            <a:r>
              <a:rPr lang="en-GB" dirty="0"/>
              <a:t>.</a:t>
            </a:r>
          </a:p>
          <a:p>
            <a:pPr lvl="1"/>
            <a:r>
              <a:rPr lang="en-GB" dirty="0"/>
              <a:t>If </a:t>
            </a:r>
            <a:r>
              <a:rPr lang="en-GB" dirty="0" err="1"/>
              <a:t>buf</a:t>
            </a:r>
            <a:r>
              <a:rPr lang="en-GB" dirty="0"/>
              <a:t> is smaller → </a:t>
            </a:r>
            <a:r>
              <a:rPr lang="en-GB" b="1" dirty="0"/>
              <a:t>buffer overflow</a:t>
            </a:r>
            <a:r>
              <a:rPr lang="en-GB" dirty="0"/>
              <a:t> risk.</a:t>
            </a:r>
          </a:p>
          <a:p>
            <a:pPr marL="0" indent="0">
              <a:buNone/>
            </a:pPr>
            <a:br>
              <a:rPr lang="en-GB" dirty="0"/>
            </a:br>
            <a:endParaRPr lang="en-GB" dirty="0"/>
          </a:p>
          <a:p>
            <a:r>
              <a:rPr lang="en-GB" dirty="0"/>
              <a:t>✅ That’s why </a:t>
            </a:r>
            <a:r>
              <a:rPr lang="en-GB" b="1" dirty="0"/>
              <a:t>buffer size ≥ count is mandatory</a:t>
            </a:r>
            <a:r>
              <a:rPr lang="en-GB" dirty="0"/>
              <a:t>:</a:t>
            </a:r>
            <a:br>
              <a:rPr lang="en-GB" dirty="0"/>
            </a:br>
            <a:r>
              <a:rPr lang="en-GB" dirty="0"/>
              <a:t>It ensures that kernel won’t touch memory outside your valid allocation.</a:t>
            </a:r>
          </a:p>
          <a:p>
            <a:endParaRPr lang="en-US" dirty="0"/>
          </a:p>
        </p:txBody>
      </p:sp>
    </p:spTree>
    <p:extLst>
      <p:ext uri="{BB962C8B-B14F-4D97-AF65-F5344CB8AC3E}">
        <p14:creationId xmlns:p14="http://schemas.microsoft.com/office/powerpoint/2010/main" val="17921623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EC5DF-0E31-A882-CA90-76A851DDB621}"/>
              </a:ext>
            </a:extLst>
          </p:cNvPr>
          <p:cNvSpPr>
            <a:spLocks noGrp="1"/>
          </p:cNvSpPr>
          <p:nvPr>
            <p:ph type="title"/>
          </p:nvPr>
        </p:nvSpPr>
        <p:spPr>
          <a:xfrm>
            <a:off x="838200" y="97723"/>
            <a:ext cx="10515600" cy="785740"/>
          </a:xfrm>
        </p:spPr>
        <p:txBody>
          <a:bodyPr>
            <a:noAutofit/>
          </a:bodyPr>
          <a:lstStyle/>
          <a:p>
            <a:r>
              <a:rPr lang="en-GB" sz="2000" dirty="0"/>
              <a:t>This phrase “</a:t>
            </a:r>
            <a:r>
              <a:rPr lang="en-GB" sz="2000" b="1" dirty="0"/>
              <a:t>file/socket/device</a:t>
            </a:r>
            <a:r>
              <a:rPr lang="en-GB" sz="2000" dirty="0"/>
              <a:t>” comes up a lot in system calls like open(), read(), write(), etc. Let’s break it down clearly:</a:t>
            </a:r>
            <a:br>
              <a:rPr lang="en-GB" sz="2000" dirty="0"/>
            </a:br>
            <a:endParaRPr lang="en-US" sz="2000" dirty="0"/>
          </a:p>
        </p:txBody>
      </p:sp>
      <p:sp>
        <p:nvSpPr>
          <p:cNvPr id="3" name="Content Placeholder 2">
            <a:extLst>
              <a:ext uri="{FF2B5EF4-FFF2-40B4-BE49-F238E27FC236}">
                <a16:creationId xmlns:a16="http://schemas.microsoft.com/office/drawing/2014/main" id="{EE19176D-E1C9-A129-4084-B4606BB9297C}"/>
              </a:ext>
            </a:extLst>
          </p:cNvPr>
          <p:cNvSpPr>
            <a:spLocks noGrp="1"/>
          </p:cNvSpPr>
          <p:nvPr>
            <p:ph idx="1"/>
          </p:nvPr>
        </p:nvSpPr>
        <p:spPr>
          <a:xfrm>
            <a:off x="838200" y="1134589"/>
            <a:ext cx="10515600" cy="5405814"/>
          </a:xfrm>
        </p:spPr>
        <p:txBody>
          <a:bodyPr numCol="2">
            <a:normAutofit fontScale="47500" lnSpcReduction="20000"/>
          </a:bodyPr>
          <a:lstStyle/>
          <a:p>
            <a:endParaRPr lang="en-GB" dirty="0"/>
          </a:p>
          <a:p>
            <a:pPr marL="0" indent="0">
              <a:buNone/>
            </a:pPr>
            <a:r>
              <a:rPr lang="en-GB" b="1" dirty="0"/>
              <a:t>1. In Unix/Linux: Everything is a file</a:t>
            </a:r>
          </a:p>
          <a:p>
            <a:r>
              <a:rPr lang="en-GB" dirty="0"/>
              <a:t>The kernel provides a uniform interface: </a:t>
            </a:r>
            <a:r>
              <a:rPr lang="en-GB" b="1" dirty="0"/>
              <a:t>files, sockets, pipes, devices</a:t>
            </a:r>
            <a:r>
              <a:rPr lang="en-GB" dirty="0"/>
              <a:t> all look like “files” to user programs.</a:t>
            </a:r>
          </a:p>
          <a:p>
            <a:r>
              <a:rPr lang="en-GB" dirty="0"/>
              <a:t>You interact with them using the same system calls: open(), read(), write(), close().</a:t>
            </a:r>
          </a:p>
          <a:p>
            <a:r>
              <a:rPr lang="en-GB" dirty="0"/>
              <a:t>So the word “file” here is </a:t>
            </a:r>
            <a:r>
              <a:rPr lang="en-GB" b="1" dirty="0"/>
              <a:t>abstract</a:t>
            </a:r>
            <a:r>
              <a:rPr lang="en-GB" dirty="0"/>
              <a:t> — it doesn’t only mean a text file on disk.</a:t>
            </a:r>
            <a:br>
              <a:rPr lang="en-GB" dirty="0"/>
            </a:br>
            <a:endParaRPr lang="en-GB" dirty="0"/>
          </a:p>
          <a:p>
            <a:pPr marL="0" indent="0">
              <a:buNone/>
            </a:pPr>
            <a:r>
              <a:rPr lang="en-GB" b="1" dirty="0"/>
              <a:t>2. File</a:t>
            </a:r>
          </a:p>
          <a:p>
            <a:r>
              <a:rPr lang="en-GB" dirty="0"/>
              <a:t>A regular file stored on disk.</a:t>
            </a:r>
            <a:br>
              <a:rPr lang="en-GB" dirty="0"/>
            </a:br>
            <a:r>
              <a:rPr lang="en-GB" dirty="0"/>
              <a:t>Example:</a:t>
            </a:r>
          </a:p>
          <a:p>
            <a:r>
              <a:rPr lang="en-GB" dirty="0"/>
              <a:t>int </a:t>
            </a:r>
            <a:r>
              <a:rPr lang="en-GB" dirty="0" err="1"/>
              <a:t>fd</a:t>
            </a:r>
            <a:r>
              <a:rPr lang="en-GB" dirty="0"/>
              <a:t> = open("notes.txt", O_WRONLY);</a:t>
            </a:r>
          </a:p>
          <a:p>
            <a:r>
              <a:rPr lang="en-GB" dirty="0"/>
              <a:t>write(</a:t>
            </a:r>
            <a:r>
              <a:rPr lang="en-GB" dirty="0" err="1"/>
              <a:t>fd</a:t>
            </a:r>
            <a:r>
              <a:rPr lang="en-GB" dirty="0"/>
              <a:t>, "Hello", 5);</a:t>
            </a:r>
          </a:p>
          <a:p>
            <a:r>
              <a:rPr lang="en-GB" dirty="0"/>
              <a:t>Data goes to your hard drive/SSD.</a:t>
            </a:r>
            <a:br>
              <a:rPr lang="en-GB" dirty="0"/>
            </a:br>
            <a:endParaRPr lang="en-GB" dirty="0"/>
          </a:p>
          <a:p>
            <a:pPr marL="0" indent="0">
              <a:buNone/>
            </a:pPr>
            <a:r>
              <a:rPr lang="en-GB" b="1" dirty="0"/>
              <a:t>3. Socket</a:t>
            </a:r>
          </a:p>
          <a:p>
            <a:r>
              <a:rPr lang="en-GB" dirty="0"/>
              <a:t>A communication endpoint used in networking (TCP, UDP).</a:t>
            </a:r>
          </a:p>
          <a:p>
            <a:r>
              <a:rPr lang="en-GB" dirty="0"/>
              <a:t>You can read() and write() to a socket just like a file, but instead of going to disk, the bytes travel across the network.</a:t>
            </a:r>
            <a:br>
              <a:rPr lang="en-GB" dirty="0"/>
            </a:br>
            <a:r>
              <a:rPr lang="en-GB" dirty="0"/>
              <a:t>Example:</a:t>
            </a:r>
          </a:p>
          <a:p>
            <a:r>
              <a:rPr lang="en-GB" dirty="0"/>
              <a:t>int </a:t>
            </a:r>
            <a:r>
              <a:rPr lang="en-GB" dirty="0" err="1"/>
              <a:t>sockfd</a:t>
            </a:r>
            <a:r>
              <a:rPr lang="en-GB" dirty="0"/>
              <a:t> = socket(AF_INET, SOCK_STREAM, 0);</a:t>
            </a:r>
          </a:p>
          <a:p>
            <a:r>
              <a:rPr lang="en-GB" dirty="0"/>
              <a:t>write(</a:t>
            </a:r>
            <a:r>
              <a:rPr lang="en-GB" dirty="0" err="1"/>
              <a:t>sockfd</a:t>
            </a:r>
            <a:r>
              <a:rPr lang="en-GB" dirty="0"/>
              <a:t>, "GET / HTTP/1.1\r\n\r\n", 18);</a:t>
            </a:r>
          </a:p>
          <a:p>
            <a:r>
              <a:rPr lang="en-GB" dirty="0"/>
              <a:t>This sends data over the internet.</a:t>
            </a:r>
            <a:br>
              <a:rPr lang="en-GB" dirty="0"/>
            </a:br>
            <a:endParaRPr lang="en-GB" dirty="0"/>
          </a:p>
          <a:p>
            <a:pPr marL="0" indent="0">
              <a:buNone/>
            </a:pPr>
            <a:r>
              <a:rPr lang="en-GB" b="1" dirty="0"/>
              <a:t>4. Device</a:t>
            </a:r>
          </a:p>
          <a:p>
            <a:r>
              <a:rPr lang="en-GB" dirty="0"/>
              <a:t>Hardware devices are also exposed as “files” under /dev/.</a:t>
            </a:r>
          </a:p>
          <a:p>
            <a:r>
              <a:rPr lang="en-GB" dirty="0"/>
              <a:t>Example: /dev/</a:t>
            </a:r>
            <a:r>
              <a:rPr lang="en-GB" dirty="0" err="1"/>
              <a:t>tty</a:t>
            </a:r>
            <a:r>
              <a:rPr lang="en-GB" dirty="0"/>
              <a:t> (your terminal), /dev/</a:t>
            </a:r>
            <a:r>
              <a:rPr lang="en-GB" dirty="0" err="1"/>
              <a:t>sda</a:t>
            </a:r>
            <a:r>
              <a:rPr lang="en-GB" dirty="0"/>
              <a:t> (disk), /dev/random (random number generator).</a:t>
            </a:r>
          </a:p>
          <a:p>
            <a:r>
              <a:rPr lang="en-GB" dirty="0"/>
              <a:t>Writing to /dev/</a:t>
            </a:r>
            <a:r>
              <a:rPr lang="en-GB" dirty="0" err="1"/>
              <a:t>tty</a:t>
            </a:r>
            <a:r>
              <a:rPr lang="en-GB" dirty="0"/>
              <a:t> → prints to your screen.</a:t>
            </a:r>
          </a:p>
          <a:p>
            <a:r>
              <a:rPr lang="en-GB" dirty="0"/>
              <a:t>Reading from /dev/random → gives random bytes.</a:t>
            </a:r>
          </a:p>
          <a:p>
            <a:r>
              <a:rPr lang="en-GB" b="1" dirty="0"/>
              <a:t>5. Why this design?</a:t>
            </a:r>
          </a:p>
          <a:p>
            <a:r>
              <a:rPr lang="en-GB" dirty="0"/>
              <a:t>This is the </a:t>
            </a:r>
            <a:r>
              <a:rPr lang="en-GB" b="1" dirty="0"/>
              <a:t>Unix philosophy</a:t>
            </a:r>
            <a:r>
              <a:rPr lang="en-GB" dirty="0"/>
              <a:t>:</a:t>
            </a:r>
          </a:p>
          <a:p>
            <a:r>
              <a:rPr lang="en-GB" dirty="0"/>
              <a:t>“Everything is a file.”</a:t>
            </a:r>
          </a:p>
          <a:p>
            <a:r>
              <a:rPr lang="en-GB" dirty="0"/>
              <a:t>It makes programming easier — the same read()/write() calls work for:</a:t>
            </a:r>
          </a:p>
          <a:p>
            <a:pPr lvl="1"/>
            <a:r>
              <a:rPr lang="en-GB" dirty="0"/>
              <a:t>Disk files</a:t>
            </a:r>
          </a:p>
          <a:p>
            <a:pPr lvl="1"/>
            <a:r>
              <a:rPr lang="en-GB" dirty="0"/>
              <a:t>Network sockets</a:t>
            </a:r>
          </a:p>
          <a:p>
            <a:pPr lvl="1"/>
            <a:r>
              <a:rPr lang="en-GB" dirty="0"/>
              <a:t>Terminals</a:t>
            </a:r>
          </a:p>
          <a:p>
            <a:pPr lvl="1"/>
            <a:r>
              <a:rPr lang="en-GB" dirty="0"/>
              <a:t>Hardware devices</a:t>
            </a:r>
          </a:p>
          <a:p>
            <a:pPr lvl="1"/>
            <a:r>
              <a:rPr lang="en-GB" dirty="0"/>
              <a:t>Pipes/FIFOs</a:t>
            </a:r>
          </a:p>
          <a:p>
            <a:pPr marL="0" indent="0">
              <a:buNone/>
            </a:pPr>
            <a:r>
              <a:rPr lang="en-GB" dirty="0"/>
              <a:t>✅ So when we say "write() writes to a file/socket/device", it means:</a:t>
            </a:r>
          </a:p>
          <a:p>
            <a:r>
              <a:rPr lang="en-GB" b="1" dirty="0"/>
              <a:t>File</a:t>
            </a:r>
            <a:r>
              <a:rPr lang="en-GB" dirty="0"/>
              <a:t> → persistent storage</a:t>
            </a:r>
          </a:p>
          <a:p>
            <a:r>
              <a:rPr lang="en-GB" b="1" dirty="0"/>
              <a:t>Socket</a:t>
            </a:r>
            <a:r>
              <a:rPr lang="en-GB" dirty="0"/>
              <a:t> → network communication</a:t>
            </a:r>
          </a:p>
          <a:p>
            <a:r>
              <a:rPr lang="en-GB" b="1" dirty="0"/>
              <a:t>Device</a:t>
            </a:r>
            <a:r>
              <a:rPr lang="en-GB" dirty="0"/>
              <a:t> → hardware/OS interface</a:t>
            </a:r>
          </a:p>
          <a:p>
            <a:endParaRPr lang="en-US" dirty="0"/>
          </a:p>
        </p:txBody>
      </p:sp>
    </p:spTree>
    <p:extLst>
      <p:ext uri="{BB962C8B-B14F-4D97-AF65-F5344CB8AC3E}">
        <p14:creationId xmlns:p14="http://schemas.microsoft.com/office/powerpoint/2010/main" val="18860060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DDF69E-A7D0-DDC6-C927-8C2026415A4C}"/>
              </a:ext>
            </a:extLst>
          </p:cNvPr>
          <p:cNvSpPr>
            <a:spLocks noGrp="1"/>
          </p:cNvSpPr>
          <p:nvPr>
            <p:ph type="title"/>
          </p:nvPr>
        </p:nvSpPr>
        <p:spPr>
          <a:xfrm>
            <a:off x="838200" y="1641752"/>
            <a:ext cx="4391024" cy="668679"/>
          </a:xfrm>
        </p:spPr>
        <p:txBody>
          <a:bodyPr anchor="t">
            <a:normAutofit/>
          </a:bodyPr>
          <a:lstStyle/>
          <a:p>
            <a:r>
              <a:rPr lang="en-US" sz="4000" dirty="0">
                <a:solidFill>
                  <a:schemeClr val="bg1"/>
                </a:solidFill>
              </a:rPr>
              <a:t>Shell</a:t>
            </a:r>
          </a:p>
        </p:txBody>
      </p:sp>
      <p:sp>
        <p:nvSpPr>
          <p:cNvPr id="3" name="Content Placeholder 2">
            <a:extLst>
              <a:ext uri="{FF2B5EF4-FFF2-40B4-BE49-F238E27FC236}">
                <a16:creationId xmlns:a16="http://schemas.microsoft.com/office/drawing/2014/main" id="{F21A737C-0827-751A-D672-693E9CB736DA}"/>
              </a:ext>
            </a:extLst>
          </p:cNvPr>
          <p:cNvSpPr>
            <a:spLocks noGrp="1"/>
          </p:cNvSpPr>
          <p:nvPr>
            <p:ph idx="1"/>
          </p:nvPr>
        </p:nvSpPr>
        <p:spPr>
          <a:xfrm>
            <a:off x="869952" y="2481510"/>
            <a:ext cx="4391024" cy="2822599"/>
          </a:xfrm>
        </p:spPr>
        <p:txBody>
          <a:bodyPr>
            <a:normAutofit fontScale="85000" lnSpcReduction="10000"/>
          </a:bodyPr>
          <a:lstStyle/>
          <a:p>
            <a:r>
              <a:rPr lang="en-US" sz="2000" dirty="0">
                <a:solidFill>
                  <a:schemeClr val="bg1">
                    <a:alpha val="80000"/>
                  </a:schemeClr>
                </a:solidFill>
              </a:rPr>
              <a:t>Prog designed to read commands typed by user &amp; execute it.</a:t>
            </a:r>
          </a:p>
          <a:p>
            <a:r>
              <a:rPr lang="en-US" sz="2000" dirty="0">
                <a:solidFill>
                  <a:schemeClr val="bg1">
                    <a:alpha val="80000"/>
                  </a:schemeClr>
                </a:solidFill>
              </a:rPr>
              <a:t>Apart from interactive views it helps in  Interpretation of shell scripts which are text wise containing commands.</a:t>
            </a:r>
          </a:p>
          <a:p>
            <a:r>
              <a:rPr lang="en-US" sz="2000" dirty="0">
                <a:solidFill>
                  <a:schemeClr val="bg1">
                    <a:alpha val="80000"/>
                  </a:schemeClr>
                </a:solidFill>
              </a:rPr>
              <a:t>Bourne again shell(</a:t>
            </a:r>
            <a:r>
              <a:rPr lang="en-US" sz="2000" dirty="0" err="1">
                <a:solidFill>
                  <a:schemeClr val="bg1">
                    <a:alpha val="80000"/>
                  </a:schemeClr>
                </a:solidFill>
              </a:rPr>
              <a:t>csh</a:t>
            </a:r>
            <a:r>
              <a:rPr lang="en-US" sz="2000" dirty="0">
                <a:solidFill>
                  <a:schemeClr val="bg1">
                    <a:alpha val="80000"/>
                  </a:schemeClr>
                </a:solidFill>
              </a:rPr>
              <a:t> + </a:t>
            </a:r>
            <a:r>
              <a:rPr lang="en-US" sz="2000" dirty="0" err="1">
                <a:solidFill>
                  <a:schemeClr val="bg1">
                    <a:alpha val="80000"/>
                  </a:schemeClr>
                </a:solidFill>
              </a:rPr>
              <a:t>ksh</a:t>
            </a:r>
            <a:r>
              <a:rPr lang="en-US" sz="2000" dirty="0">
                <a:solidFill>
                  <a:schemeClr val="bg1">
                    <a:alpha val="80000"/>
                  </a:schemeClr>
                </a:solidFill>
              </a:rPr>
              <a:t>) – mostly used </a:t>
            </a:r>
          </a:p>
          <a:p>
            <a:pPr marL="0" indent="0">
              <a:buNone/>
            </a:pPr>
            <a:endParaRPr lang="en-US" sz="2000" dirty="0">
              <a:solidFill>
                <a:schemeClr val="bg1">
                  <a:alpha val="80000"/>
                </a:schemeClr>
              </a:solidFill>
            </a:endParaRPr>
          </a:p>
          <a:p>
            <a:pPr marL="0" indent="0">
              <a:buNone/>
            </a:pPr>
            <a:r>
              <a:rPr lang="en-US" sz="2000" dirty="0">
                <a:solidFill>
                  <a:schemeClr val="bg1">
                    <a:alpha val="80000"/>
                  </a:schemeClr>
                </a:solidFill>
              </a:rPr>
              <a:t>For </a:t>
            </a:r>
            <a:r>
              <a:rPr lang="en-US" sz="2000" dirty="0" err="1">
                <a:solidFill>
                  <a:schemeClr val="bg1">
                    <a:alpha val="80000"/>
                  </a:schemeClr>
                </a:solidFill>
              </a:rPr>
              <a:t>e.g</a:t>
            </a:r>
            <a:r>
              <a:rPr lang="en-US" sz="2000" dirty="0">
                <a:solidFill>
                  <a:schemeClr val="bg1">
                    <a:alpha val="80000"/>
                  </a:schemeClr>
                </a:solidFill>
              </a:rPr>
              <a:t>: </a:t>
            </a:r>
            <a:r>
              <a:rPr lang="en-US" sz="2000" b="1" dirty="0">
                <a:solidFill>
                  <a:schemeClr val="bg1">
                    <a:alpha val="80000"/>
                  </a:schemeClr>
                </a:solidFill>
              </a:rPr>
              <a:t>Login shell </a:t>
            </a:r>
            <a:r>
              <a:rPr lang="en-US" sz="2000" dirty="0">
                <a:solidFill>
                  <a:schemeClr val="bg1">
                    <a:alpha val="80000"/>
                  </a:schemeClr>
                </a:solidFill>
              </a:rPr>
              <a:t>– denotes process that is created to run shell when user first logs in.</a:t>
            </a:r>
          </a:p>
          <a:p>
            <a:pPr marL="0" indent="0">
              <a:buNone/>
            </a:pPr>
            <a:endParaRPr lang="en-US" sz="2000" dirty="0">
              <a:solidFill>
                <a:schemeClr val="bg1">
                  <a:alpha val="80000"/>
                </a:schemeClr>
              </a:solidFill>
            </a:endParaRPr>
          </a:p>
        </p:txBody>
      </p:sp>
      <p:grpSp>
        <p:nvGrpSpPr>
          <p:cNvPr id="12" name="Group 11">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13" name="Group 12">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7" name="Freeform: Shape 16">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4" name="Group 13">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5" name="Freeform: Shape 14">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5" name="Picture 4">
            <a:extLst>
              <a:ext uri="{FF2B5EF4-FFF2-40B4-BE49-F238E27FC236}">
                <a16:creationId xmlns:a16="http://schemas.microsoft.com/office/drawing/2014/main" id="{564A17CB-FF2A-FAEC-3166-2605E5CDDB7C}"/>
              </a:ext>
            </a:extLst>
          </p:cNvPr>
          <p:cNvPicPr>
            <a:picLocks noChangeAspect="1"/>
          </p:cNvPicPr>
          <p:nvPr/>
        </p:nvPicPr>
        <p:blipFill>
          <a:blip r:embed="rId3"/>
          <a:stretch>
            <a:fillRect/>
          </a:stretch>
        </p:blipFill>
        <p:spPr>
          <a:xfrm>
            <a:off x="6336792" y="1143067"/>
            <a:ext cx="4709160" cy="3153241"/>
          </a:xfrm>
          <a:prstGeom prst="rect">
            <a:avLst/>
          </a:prstGeom>
        </p:spPr>
      </p:pic>
    </p:spTree>
    <p:extLst>
      <p:ext uri="{BB962C8B-B14F-4D97-AF65-F5344CB8AC3E}">
        <p14:creationId xmlns:p14="http://schemas.microsoft.com/office/powerpoint/2010/main" val="5837604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996B8-80F3-6543-1FA9-7DCEA8EEB815}"/>
              </a:ext>
            </a:extLst>
          </p:cNvPr>
          <p:cNvSpPr>
            <a:spLocks noGrp="1"/>
          </p:cNvSpPr>
          <p:nvPr>
            <p:ph type="title"/>
          </p:nvPr>
        </p:nvSpPr>
        <p:spPr/>
        <p:txBody>
          <a:bodyPr/>
          <a:lstStyle/>
          <a:p>
            <a:r>
              <a:rPr lang="en-US" dirty="0"/>
              <a:t>Printing format</a:t>
            </a:r>
          </a:p>
        </p:txBody>
      </p:sp>
      <p:sp>
        <p:nvSpPr>
          <p:cNvPr id="3" name="Content Placeholder 2">
            <a:extLst>
              <a:ext uri="{FF2B5EF4-FFF2-40B4-BE49-F238E27FC236}">
                <a16:creationId xmlns:a16="http://schemas.microsoft.com/office/drawing/2014/main" id="{8A2BB6E9-CA22-5DE0-BE3F-9B6F90C2CE09}"/>
              </a:ext>
            </a:extLst>
          </p:cNvPr>
          <p:cNvSpPr>
            <a:spLocks noGrp="1"/>
          </p:cNvSpPr>
          <p:nvPr>
            <p:ph idx="1"/>
          </p:nvPr>
        </p:nvSpPr>
        <p:spPr/>
        <p:txBody>
          <a:bodyPr>
            <a:normAutofit fontScale="55000" lnSpcReduction="20000"/>
          </a:bodyPr>
          <a:lstStyle/>
          <a:p>
            <a:pPr marL="0" indent="0">
              <a:buNone/>
            </a:pPr>
            <a:r>
              <a:rPr lang="en-GB" b="1" dirty="0"/>
              <a:t>1. Why (int)</a:t>
            </a:r>
            <a:r>
              <a:rPr lang="en-GB" b="1" dirty="0" err="1"/>
              <a:t>sz</a:t>
            </a:r>
            <a:r>
              <a:rPr lang="en-GB" b="1" dirty="0"/>
              <a:t> sometimes works</a:t>
            </a:r>
          </a:p>
          <a:p>
            <a:r>
              <a:rPr lang="en-GB" dirty="0"/>
              <a:t>If you do:</a:t>
            </a:r>
          </a:p>
          <a:p>
            <a:r>
              <a:rPr lang="en-GB" dirty="0" err="1"/>
              <a:t>printf</a:t>
            </a:r>
            <a:r>
              <a:rPr lang="en-GB" dirty="0"/>
              <a:t>("%d\n", (int)</a:t>
            </a:r>
            <a:r>
              <a:rPr lang="en-GB" dirty="0" err="1"/>
              <a:t>sz</a:t>
            </a:r>
            <a:r>
              <a:rPr lang="en-GB" dirty="0"/>
              <a:t>);</a:t>
            </a:r>
          </a:p>
          <a:p>
            <a:r>
              <a:rPr lang="en-GB" dirty="0"/>
              <a:t>You’re </a:t>
            </a:r>
            <a:r>
              <a:rPr lang="en-GB" i="1" dirty="0"/>
              <a:t>forcing</a:t>
            </a:r>
            <a:r>
              <a:rPr lang="en-GB" dirty="0"/>
              <a:t> the 64-bit </a:t>
            </a:r>
            <a:r>
              <a:rPr lang="en-GB" dirty="0" err="1"/>
              <a:t>ssize_t</a:t>
            </a:r>
            <a:r>
              <a:rPr lang="en-GB" dirty="0"/>
              <a:t> into 32-bit int.</a:t>
            </a:r>
          </a:p>
          <a:p>
            <a:r>
              <a:rPr lang="en-GB" dirty="0"/>
              <a:t>Works fine for small reads (like 10 bytes in your example).</a:t>
            </a:r>
          </a:p>
          <a:p>
            <a:r>
              <a:rPr lang="en-GB" dirty="0"/>
              <a:t>But if </a:t>
            </a:r>
            <a:r>
              <a:rPr lang="en-GB" dirty="0" err="1"/>
              <a:t>sz</a:t>
            </a:r>
            <a:r>
              <a:rPr lang="en-GB" dirty="0"/>
              <a:t> &gt; INT_MAX (≈2.1GB), it will </a:t>
            </a:r>
            <a:r>
              <a:rPr lang="en-GB" b="1" dirty="0"/>
              <a:t>truncate</a:t>
            </a:r>
            <a:r>
              <a:rPr lang="en-GB" dirty="0"/>
              <a:t> the value and print garbage.</a:t>
            </a:r>
          </a:p>
          <a:p>
            <a:r>
              <a:rPr lang="en-GB" dirty="0"/>
              <a:t>So (int)</a:t>
            </a:r>
            <a:r>
              <a:rPr lang="en-GB" dirty="0" err="1"/>
              <a:t>sz</a:t>
            </a:r>
            <a:r>
              <a:rPr lang="en-GB" dirty="0"/>
              <a:t> is only safe for tiny buffers, not in general.</a:t>
            </a:r>
          </a:p>
          <a:p>
            <a:br>
              <a:rPr lang="en-GB" dirty="0"/>
            </a:br>
            <a:endParaRPr lang="en-GB" dirty="0"/>
          </a:p>
          <a:p>
            <a:pPr marL="0" indent="0">
              <a:buNone/>
            </a:pPr>
            <a:r>
              <a:rPr lang="en-GB" b="1" dirty="0"/>
              <a:t>2. Correct way (no cast needed)</a:t>
            </a:r>
          </a:p>
          <a:p>
            <a:r>
              <a:rPr lang="en-GB" dirty="0" err="1"/>
              <a:t>printf</a:t>
            </a:r>
            <a:r>
              <a:rPr lang="en-GB" dirty="0"/>
              <a:t>("%</a:t>
            </a:r>
            <a:r>
              <a:rPr lang="en-GB" dirty="0" err="1"/>
              <a:t>zd</a:t>
            </a:r>
            <a:r>
              <a:rPr lang="en-GB" dirty="0"/>
              <a:t>\n", </a:t>
            </a:r>
            <a:r>
              <a:rPr lang="en-GB" dirty="0" err="1"/>
              <a:t>sz</a:t>
            </a:r>
            <a:r>
              <a:rPr lang="en-GB" dirty="0"/>
              <a:t>);   // portable: use %</a:t>
            </a:r>
            <a:r>
              <a:rPr lang="en-GB" dirty="0" err="1"/>
              <a:t>zd</a:t>
            </a:r>
            <a:r>
              <a:rPr lang="en-GB" dirty="0"/>
              <a:t> for </a:t>
            </a:r>
            <a:r>
              <a:rPr lang="en-GB" dirty="0" err="1"/>
              <a:t>ssize_t</a:t>
            </a:r>
            <a:endParaRPr lang="en-GB" dirty="0"/>
          </a:p>
          <a:p>
            <a:pPr marL="0" indent="0">
              <a:buNone/>
            </a:pPr>
            <a:r>
              <a:rPr lang="en-GB" b="1" dirty="0"/>
              <a:t>Or if you want only the data:</a:t>
            </a:r>
          </a:p>
          <a:p>
            <a:r>
              <a:rPr lang="en-GB" dirty="0" err="1"/>
              <a:t>printf</a:t>
            </a:r>
            <a:r>
              <a:rPr lang="en-GB" dirty="0"/>
              <a:t>("The Data read is: %.*s\n", (int)</a:t>
            </a:r>
            <a:r>
              <a:rPr lang="en-GB" dirty="0" err="1"/>
              <a:t>sz</a:t>
            </a:r>
            <a:r>
              <a:rPr lang="en-GB" dirty="0"/>
              <a:t>, </a:t>
            </a:r>
            <a:r>
              <a:rPr lang="en-GB" dirty="0" err="1"/>
              <a:t>buf</a:t>
            </a:r>
            <a:r>
              <a:rPr lang="en-GB" dirty="0"/>
              <a:t>);</a:t>
            </a:r>
          </a:p>
          <a:p>
            <a:r>
              <a:rPr lang="en-GB" dirty="0"/>
              <a:t>Here %.*s takes </a:t>
            </a:r>
            <a:r>
              <a:rPr lang="en-GB" dirty="0" err="1"/>
              <a:t>sz</a:t>
            </a:r>
            <a:r>
              <a:rPr lang="en-GB" dirty="0"/>
              <a:t> as a length, then prints that many chars from </a:t>
            </a:r>
            <a:r>
              <a:rPr lang="en-GB" dirty="0" err="1"/>
              <a:t>buf</a:t>
            </a:r>
            <a:r>
              <a:rPr lang="en-GB" dirty="0"/>
              <a:t>. Casting to (int) here is fine, because you’ll never realistically print more than 2 billion characters to the screen anyway.</a:t>
            </a:r>
          </a:p>
          <a:p>
            <a:pPr marL="0" indent="0">
              <a:buNone/>
            </a:pPr>
            <a:endParaRPr lang="en-US" dirty="0"/>
          </a:p>
        </p:txBody>
      </p:sp>
    </p:spTree>
    <p:extLst>
      <p:ext uri="{BB962C8B-B14F-4D97-AF65-F5344CB8AC3E}">
        <p14:creationId xmlns:p14="http://schemas.microsoft.com/office/powerpoint/2010/main" val="1366562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924BA-E520-5BD9-460C-745B7777AD9F}"/>
              </a:ext>
            </a:extLst>
          </p:cNvPr>
          <p:cNvSpPr>
            <a:spLocks noGrp="1"/>
          </p:cNvSpPr>
          <p:nvPr>
            <p:ph type="title"/>
          </p:nvPr>
        </p:nvSpPr>
        <p:spPr/>
        <p:txBody>
          <a:bodyPr/>
          <a:lstStyle/>
          <a:p>
            <a:r>
              <a:rPr lang="en-US" dirty="0" err="1"/>
              <a:t>Lseek</a:t>
            </a:r>
            <a:r>
              <a:rPr lang="en-US" dirty="0"/>
              <a:t>() sys call – to read next set of bytes from file.</a:t>
            </a:r>
          </a:p>
        </p:txBody>
      </p:sp>
      <p:pic>
        <p:nvPicPr>
          <p:cNvPr id="5" name="Content Placeholder 4">
            <a:extLst>
              <a:ext uri="{FF2B5EF4-FFF2-40B4-BE49-F238E27FC236}">
                <a16:creationId xmlns:a16="http://schemas.microsoft.com/office/drawing/2014/main" id="{19760DBD-8FEE-4137-47BE-AF023874EFCA}"/>
              </a:ext>
            </a:extLst>
          </p:cNvPr>
          <p:cNvPicPr>
            <a:picLocks noGrp="1" noChangeAspect="1"/>
          </p:cNvPicPr>
          <p:nvPr>
            <p:ph idx="1"/>
          </p:nvPr>
        </p:nvPicPr>
        <p:blipFill>
          <a:blip r:embed="rId2"/>
          <a:stretch>
            <a:fillRect/>
          </a:stretch>
        </p:blipFill>
        <p:spPr>
          <a:xfrm>
            <a:off x="2341600" y="1595223"/>
            <a:ext cx="6718639" cy="1730820"/>
          </a:xfrm>
          <a:prstGeom prst="rect">
            <a:avLst/>
          </a:prstGeom>
        </p:spPr>
      </p:pic>
      <p:sp>
        <p:nvSpPr>
          <p:cNvPr id="6" name="TextBox 5">
            <a:extLst>
              <a:ext uri="{FF2B5EF4-FFF2-40B4-BE49-F238E27FC236}">
                <a16:creationId xmlns:a16="http://schemas.microsoft.com/office/drawing/2014/main" id="{087FA66D-250B-AD0C-ED39-5CF5740BBD10}"/>
              </a:ext>
            </a:extLst>
          </p:cNvPr>
          <p:cNvSpPr txBox="1"/>
          <p:nvPr/>
        </p:nvSpPr>
        <p:spPr>
          <a:xfrm>
            <a:off x="1196854" y="3531957"/>
            <a:ext cx="8320342" cy="2585323"/>
          </a:xfrm>
          <a:prstGeom prst="rect">
            <a:avLst/>
          </a:prstGeom>
          <a:noFill/>
        </p:spPr>
        <p:txBody>
          <a:bodyPr wrap="square" rtlCol="0">
            <a:spAutoFit/>
          </a:bodyPr>
          <a:lstStyle/>
          <a:p>
            <a:r>
              <a:rPr lang="en-US" dirty="0"/>
              <a:t>#include&lt;unistd.h&gt;</a:t>
            </a:r>
          </a:p>
          <a:p>
            <a:r>
              <a:rPr lang="en-US" dirty="0" err="1"/>
              <a:t>off_t</a:t>
            </a:r>
            <a:r>
              <a:rPr lang="en-US" dirty="0"/>
              <a:t>  </a:t>
            </a:r>
            <a:r>
              <a:rPr lang="en-US" dirty="0" err="1"/>
              <a:t>lseek</a:t>
            </a:r>
            <a:r>
              <a:rPr lang="en-US" dirty="0"/>
              <a:t>(int </a:t>
            </a:r>
            <a:r>
              <a:rPr lang="en-US" dirty="0" err="1"/>
              <a:t>fd</a:t>
            </a:r>
            <a:r>
              <a:rPr lang="en-US" dirty="0"/>
              <a:t>, </a:t>
            </a:r>
            <a:r>
              <a:rPr lang="en-US" dirty="0" err="1"/>
              <a:t>off_t</a:t>
            </a:r>
            <a:r>
              <a:rPr lang="en-US" dirty="0"/>
              <a:t> offset, int whence) -&gt; return datatype is </a:t>
            </a:r>
            <a:r>
              <a:rPr lang="en-US" dirty="0" err="1"/>
              <a:t>off_t</a:t>
            </a:r>
            <a:endParaRPr lang="en-US" dirty="0"/>
          </a:p>
          <a:p>
            <a:endParaRPr lang="en-US" dirty="0"/>
          </a:p>
          <a:p>
            <a:r>
              <a:rPr lang="en-US" dirty="0" err="1"/>
              <a:t>off_t</a:t>
            </a:r>
            <a:r>
              <a:rPr lang="en-US" dirty="0"/>
              <a:t> offset -&gt; no. of bytes  of the offset</a:t>
            </a:r>
          </a:p>
          <a:p>
            <a:r>
              <a:rPr lang="en-US" dirty="0"/>
              <a:t>Whence: predefined integer value</a:t>
            </a:r>
            <a:br>
              <a:rPr lang="en-US" dirty="0"/>
            </a:br>
            <a:r>
              <a:rPr lang="en-US" dirty="0"/>
              <a:t>1.SEEK_SET -&gt; used to change the pointer to point at start of the fill to the offset byte we give.</a:t>
            </a:r>
          </a:p>
          <a:p>
            <a:r>
              <a:rPr lang="en-US" dirty="0"/>
              <a:t>2.SEEK_CUR -&gt; add no. of offset while maintain the </a:t>
            </a:r>
            <a:r>
              <a:rPr lang="en-US" dirty="0" err="1"/>
              <a:t>curr</a:t>
            </a:r>
            <a:r>
              <a:rPr lang="en-US" dirty="0"/>
              <a:t> pos</a:t>
            </a:r>
          </a:p>
          <a:p>
            <a:r>
              <a:rPr lang="en-US" dirty="0"/>
              <a:t>3.SEEK_END -&gt; change pointer towards the end of the file</a:t>
            </a:r>
          </a:p>
        </p:txBody>
      </p:sp>
    </p:spTree>
    <p:extLst>
      <p:ext uri="{BB962C8B-B14F-4D97-AF65-F5344CB8AC3E}">
        <p14:creationId xmlns:p14="http://schemas.microsoft.com/office/powerpoint/2010/main" val="17580863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72D89-16EE-C4AB-4A31-759EB269DBDF}"/>
              </a:ext>
            </a:extLst>
          </p:cNvPr>
          <p:cNvSpPr>
            <a:spLocks noGrp="1"/>
          </p:cNvSpPr>
          <p:nvPr>
            <p:ph type="title"/>
          </p:nvPr>
        </p:nvSpPr>
        <p:spPr/>
        <p:txBody>
          <a:bodyPr/>
          <a:lstStyle/>
          <a:p>
            <a:r>
              <a:rPr lang="en-US" dirty="0" err="1"/>
              <a:t>Lseek</a:t>
            </a:r>
            <a:r>
              <a:rPr lang="en-US" dirty="0"/>
              <a:t> with SEEK_SET</a:t>
            </a:r>
          </a:p>
        </p:txBody>
      </p:sp>
      <p:sp>
        <p:nvSpPr>
          <p:cNvPr id="3" name="Content Placeholder 2">
            <a:extLst>
              <a:ext uri="{FF2B5EF4-FFF2-40B4-BE49-F238E27FC236}">
                <a16:creationId xmlns:a16="http://schemas.microsoft.com/office/drawing/2014/main" id="{EA899339-83D1-B90C-88D0-70A044DE4A64}"/>
              </a:ext>
            </a:extLst>
          </p:cNvPr>
          <p:cNvSpPr>
            <a:spLocks noGrp="1"/>
          </p:cNvSpPr>
          <p:nvPr>
            <p:ph idx="1"/>
          </p:nvPr>
        </p:nvSpPr>
        <p:spPr>
          <a:xfrm>
            <a:off x="838200" y="1825625"/>
            <a:ext cx="6888829" cy="4351338"/>
          </a:xfrm>
        </p:spPr>
        <p:txBody>
          <a:bodyPr>
            <a:normAutofit/>
          </a:bodyPr>
          <a:lstStyle/>
          <a:p>
            <a:pPr marL="0" indent="0">
              <a:buNone/>
            </a:pPr>
            <a:r>
              <a:rPr lang="en-US" sz="1200" dirty="0"/>
              <a:t>1. </a:t>
            </a:r>
            <a:r>
              <a:rPr lang="en-US" sz="1200" dirty="0" err="1"/>
              <a:t>lseek</a:t>
            </a:r>
            <a:r>
              <a:rPr lang="en-US" sz="1200" dirty="0"/>
              <a:t>(fd,5,SEEK_SET) -&gt; this will put the cursor to the 6</a:t>
            </a:r>
            <a:r>
              <a:rPr lang="en-US" sz="1200" baseline="30000" dirty="0"/>
              <a:t>th</a:t>
            </a:r>
            <a:r>
              <a:rPr lang="en-US" sz="1200" dirty="0"/>
              <a:t> position in the file and will read from there. </a:t>
            </a:r>
          </a:p>
          <a:p>
            <a:pPr marL="0" indent="0">
              <a:buNone/>
            </a:pPr>
            <a:r>
              <a:rPr lang="en-GB" sz="1200" b="1" dirty="0"/>
              <a:t>2. What happens in </a:t>
            </a:r>
            <a:r>
              <a:rPr lang="en-GB" sz="1200" b="1" dirty="0" err="1"/>
              <a:t>lseek</a:t>
            </a:r>
            <a:r>
              <a:rPr lang="en-GB" sz="1200" b="1" dirty="0"/>
              <a:t>(</a:t>
            </a:r>
            <a:r>
              <a:rPr lang="en-GB" sz="1200" b="1" dirty="0" err="1"/>
              <a:t>fd</a:t>
            </a:r>
            <a:r>
              <a:rPr lang="en-GB" sz="1200" b="1" dirty="0"/>
              <a:t>, 0, SEEK_END)</a:t>
            </a:r>
          </a:p>
          <a:p>
            <a:r>
              <a:rPr lang="en-GB" sz="1200" dirty="0"/>
              <a:t>whence = SEEK_END → measure offset </a:t>
            </a:r>
            <a:r>
              <a:rPr lang="en-GB" sz="1200" b="1" dirty="0"/>
              <a:t>from the end of file</a:t>
            </a:r>
            <a:r>
              <a:rPr lang="en-GB" sz="1200" dirty="0"/>
              <a:t>.</a:t>
            </a:r>
          </a:p>
          <a:p>
            <a:r>
              <a:rPr lang="en-GB" sz="1200" dirty="0"/>
              <a:t>offset = 0 → don’t move forward or backward, just stay exactly at the end.</a:t>
            </a:r>
          </a:p>
          <a:p>
            <a:pPr marL="0" indent="0">
              <a:buNone/>
            </a:pPr>
            <a:r>
              <a:rPr lang="en-US" sz="1200" dirty="0"/>
              <a:t> </a:t>
            </a:r>
          </a:p>
          <a:p>
            <a:pPr marL="0" indent="0">
              <a:buNone/>
            </a:pPr>
            <a:r>
              <a:rPr lang="en-GB" sz="1200" b="1" dirty="0"/>
              <a:t>3. If you change the offset</a:t>
            </a:r>
          </a:p>
          <a:p>
            <a:r>
              <a:rPr lang="en-GB" sz="1200" dirty="0" err="1"/>
              <a:t>lseek</a:t>
            </a:r>
            <a:r>
              <a:rPr lang="en-GB" sz="1200" dirty="0"/>
              <a:t>(</a:t>
            </a:r>
            <a:r>
              <a:rPr lang="en-GB" sz="1200" dirty="0" err="1"/>
              <a:t>fd</a:t>
            </a:r>
            <a:r>
              <a:rPr lang="en-GB" sz="1200" dirty="0"/>
              <a:t>, 5, SEEK_END) → move </a:t>
            </a:r>
            <a:r>
              <a:rPr lang="en-GB" sz="1200" b="1" dirty="0"/>
              <a:t>5 bytes after the end</a:t>
            </a:r>
            <a:r>
              <a:rPr lang="en-GB" sz="1200" dirty="0"/>
              <a:t>.</a:t>
            </a:r>
          </a:p>
          <a:p>
            <a:pPr lvl="1"/>
            <a:r>
              <a:rPr lang="en-GB" sz="1200" dirty="0"/>
              <a:t>If you write now, the kernel fills the gap with \0 bytes (sparse file).</a:t>
            </a:r>
          </a:p>
          <a:p>
            <a:r>
              <a:rPr lang="en-GB" sz="1200" dirty="0" err="1"/>
              <a:t>lseek</a:t>
            </a:r>
            <a:r>
              <a:rPr lang="en-GB" sz="1200" dirty="0"/>
              <a:t>(</a:t>
            </a:r>
            <a:r>
              <a:rPr lang="en-GB" sz="1200" dirty="0" err="1"/>
              <a:t>fd</a:t>
            </a:r>
            <a:r>
              <a:rPr lang="en-GB" sz="1200" dirty="0"/>
              <a:t>, -5, SEEK_END) → move to </a:t>
            </a:r>
            <a:r>
              <a:rPr lang="en-GB" sz="1200" b="1" dirty="0"/>
              <a:t>5 bytes before the end</a:t>
            </a:r>
            <a:r>
              <a:rPr lang="en-GB" sz="1200" dirty="0"/>
              <a:t>.</a:t>
            </a:r>
          </a:p>
          <a:p>
            <a:pPr lvl="1"/>
            <a:r>
              <a:rPr lang="en-GB" sz="1200" dirty="0"/>
              <a:t>Next read/write will happen starting there.</a:t>
            </a:r>
          </a:p>
          <a:p>
            <a:pPr marL="0" indent="0">
              <a:buNone/>
            </a:pPr>
            <a:endParaRPr lang="en-US" sz="1200" dirty="0"/>
          </a:p>
          <a:p>
            <a:endParaRPr lang="en-US" sz="1200" dirty="0"/>
          </a:p>
          <a:p>
            <a:endParaRPr lang="en-US" sz="1200" dirty="0"/>
          </a:p>
        </p:txBody>
      </p:sp>
      <p:pic>
        <p:nvPicPr>
          <p:cNvPr id="5" name="Picture 4">
            <a:extLst>
              <a:ext uri="{FF2B5EF4-FFF2-40B4-BE49-F238E27FC236}">
                <a16:creationId xmlns:a16="http://schemas.microsoft.com/office/drawing/2014/main" id="{E212E992-0189-535E-7EAD-D6BF77637F65}"/>
              </a:ext>
            </a:extLst>
          </p:cNvPr>
          <p:cNvPicPr>
            <a:picLocks noChangeAspect="1"/>
          </p:cNvPicPr>
          <p:nvPr/>
        </p:nvPicPr>
        <p:blipFill>
          <a:blip r:embed="rId2"/>
          <a:stretch>
            <a:fillRect/>
          </a:stretch>
        </p:blipFill>
        <p:spPr>
          <a:xfrm>
            <a:off x="7817405" y="3312056"/>
            <a:ext cx="3536395" cy="3180819"/>
          </a:xfrm>
          <a:prstGeom prst="rect">
            <a:avLst/>
          </a:prstGeom>
        </p:spPr>
      </p:pic>
      <p:pic>
        <p:nvPicPr>
          <p:cNvPr id="7" name="Picture 6">
            <a:extLst>
              <a:ext uri="{FF2B5EF4-FFF2-40B4-BE49-F238E27FC236}">
                <a16:creationId xmlns:a16="http://schemas.microsoft.com/office/drawing/2014/main" id="{6225FEAA-62AF-FE48-F863-3655E6E09B06}"/>
              </a:ext>
            </a:extLst>
          </p:cNvPr>
          <p:cNvPicPr>
            <a:picLocks noChangeAspect="1"/>
          </p:cNvPicPr>
          <p:nvPr/>
        </p:nvPicPr>
        <p:blipFill>
          <a:blip r:embed="rId3"/>
          <a:stretch>
            <a:fillRect/>
          </a:stretch>
        </p:blipFill>
        <p:spPr>
          <a:xfrm>
            <a:off x="7817405" y="136481"/>
            <a:ext cx="3908397" cy="3108413"/>
          </a:xfrm>
          <a:prstGeom prst="rect">
            <a:avLst/>
          </a:prstGeom>
        </p:spPr>
      </p:pic>
    </p:spTree>
    <p:extLst>
      <p:ext uri="{BB962C8B-B14F-4D97-AF65-F5344CB8AC3E}">
        <p14:creationId xmlns:p14="http://schemas.microsoft.com/office/powerpoint/2010/main" val="15202586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B6613-B61D-7578-48FC-F15083BBCC58}"/>
              </a:ext>
            </a:extLst>
          </p:cNvPr>
          <p:cNvSpPr>
            <a:spLocks noGrp="1"/>
          </p:cNvSpPr>
          <p:nvPr>
            <p:ph type="title"/>
          </p:nvPr>
        </p:nvSpPr>
        <p:spPr/>
        <p:txBody>
          <a:bodyPr/>
          <a:lstStyle/>
          <a:p>
            <a:r>
              <a:rPr lang="en-US" dirty="0"/>
              <a:t>Race Condition</a:t>
            </a:r>
          </a:p>
        </p:txBody>
      </p:sp>
      <p:sp>
        <p:nvSpPr>
          <p:cNvPr id="3" name="Content Placeholder 2">
            <a:extLst>
              <a:ext uri="{FF2B5EF4-FFF2-40B4-BE49-F238E27FC236}">
                <a16:creationId xmlns:a16="http://schemas.microsoft.com/office/drawing/2014/main" id="{CE1192D9-2A3A-FF8E-6A0D-E70C9C075586}"/>
              </a:ext>
            </a:extLst>
          </p:cNvPr>
          <p:cNvSpPr>
            <a:spLocks noGrp="1"/>
          </p:cNvSpPr>
          <p:nvPr>
            <p:ph idx="1"/>
          </p:nvPr>
        </p:nvSpPr>
        <p:spPr/>
        <p:txBody>
          <a:bodyPr>
            <a:normAutofit/>
          </a:bodyPr>
          <a:lstStyle/>
          <a:p>
            <a:r>
              <a:rPr lang="en-US" sz="2000" dirty="0"/>
              <a:t>When 2 or more process tries to access a shared memory.</a:t>
            </a:r>
          </a:p>
          <a:p>
            <a:r>
              <a:rPr lang="en-GB" sz="2000" dirty="0"/>
              <a:t>A race condition is a situation where the result produced by two processes (or threads)operating on shared resources depends in an unexpected way on the relative order in which the processes gain access to the CPU(s).</a:t>
            </a:r>
          </a:p>
          <a:p>
            <a:r>
              <a:rPr lang="en-GB" sz="2000" dirty="0"/>
              <a:t>For example, If we are running two programs and both Programs try to make the same file(log.txt). So, In this case where the file does not exist and when we try to run both of those programs simultaneously, both of those processes would result in saying that we have created the program but we won't know which was the process that actually created that particular file. Thus results are unpredictable.</a:t>
            </a:r>
          </a:p>
          <a:p>
            <a:r>
              <a:rPr lang="en-US" sz="2000" dirty="0"/>
              <a:t>So multiple process are racing with each other to access a shared memory. Resource scheduler is actually failing to give a process a particular time to execute and then moving the control to other process. </a:t>
            </a:r>
          </a:p>
          <a:p>
            <a:endParaRPr lang="en-GB" sz="2000" dirty="0"/>
          </a:p>
        </p:txBody>
      </p:sp>
    </p:spTree>
    <p:extLst>
      <p:ext uri="{BB962C8B-B14F-4D97-AF65-F5344CB8AC3E}">
        <p14:creationId xmlns:p14="http://schemas.microsoft.com/office/powerpoint/2010/main" val="25966361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85510-0A8C-36E9-1142-A0C6C576462B}"/>
              </a:ext>
            </a:extLst>
          </p:cNvPr>
          <p:cNvSpPr>
            <a:spLocks noGrp="1"/>
          </p:cNvSpPr>
          <p:nvPr>
            <p:ph type="title"/>
          </p:nvPr>
        </p:nvSpPr>
        <p:spPr/>
        <p:txBody>
          <a:bodyPr/>
          <a:lstStyle/>
          <a:p>
            <a:r>
              <a:rPr lang="en-US" dirty="0"/>
              <a:t>Atomicity in Linux or system programming – to avoid race cond.</a:t>
            </a:r>
          </a:p>
        </p:txBody>
      </p:sp>
      <p:sp>
        <p:nvSpPr>
          <p:cNvPr id="3" name="Content Placeholder 2">
            <a:extLst>
              <a:ext uri="{FF2B5EF4-FFF2-40B4-BE49-F238E27FC236}">
                <a16:creationId xmlns:a16="http://schemas.microsoft.com/office/drawing/2014/main" id="{74437009-5706-4156-E801-76A9DE8C3194}"/>
              </a:ext>
            </a:extLst>
          </p:cNvPr>
          <p:cNvSpPr>
            <a:spLocks noGrp="1"/>
          </p:cNvSpPr>
          <p:nvPr>
            <p:ph idx="1"/>
          </p:nvPr>
        </p:nvSpPr>
        <p:spPr>
          <a:xfrm>
            <a:off x="470288" y="1916368"/>
            <a:ext cx="10958258" cy="4351338"/>
          </a:xfrm>
        </p:spPr>
        <p:txBody>
          <a:bodyPr>
            <a:normAutofit fontScale="77500" lnSpcReduction="20000"/>
          </a:bodyPr>
          <a:lstStyle/>
          <a:p>
            <a:pPr marL="0" indent="0">
              <a:buNone/>
            </a:pPr>
            <a:r>
              <a:rPr lang="en-GB" dirty="0"/>
              <a:t>1.Atomicity is a condition in which the code is written in such a way that code cannot be run by other process/thread 'AT SAME TIME' while it is being executed/running by first process/thread.</a:t>
            </a:r>
          </a:p>
          <a:p>
            <a:pPr marL="0" indent="0">
              <a:buNone/>
            </a:pPr>
            <a:endParaRPr lang="en-GB" dirty="0"/>
          </a:p>
          <a:p>
            <a:pPr marL="0" indent="0">
              <a:buNone/>
            </a:pPr>
            <a:r>
              <a:rPr lang="en-GB" dirty="0"/>
              <a:t>2.When first process completes the execution and tells the kernel that it has completed and then the kernel would give access to the process no. 2 to the shared memory resource</a:t>
            </a:r>
          </a:p>
          <a:p>
            <a:pPr marL="0" indent="0">
              <a:buNone/>
            </a:pPr>
            <a:endParaRPr lang="en-GB" dirty="0"/>
          </a:p>
          <a:p>
            <a:pPr marL="0" indent="0">
              <a:buNone/>
            </a:pPr>
            <a:r>
              <a:rPr lang="en-GB" dirty="0"/>
              <a:t>3.All system calls in Linux are executed </a:t>
            </a:r>
            <a:r>
              <a:rPr lang="en-GB" dirty="0" err="1"/>
              <a:t>atomically.The</a:t>
            </a:r>
            <a:r>
              <a:rPr lang="en-GB" dirty="0"/>
              <a:t> kernel guarantees that all of the steps in a system call are completed as a single operation.(no intermediate results).</a:t>
            </a:r>
          </a:p>
          <a:p>
            <a:pPr marL="0" indent="0">
              <a:buNone/>
            </a:pPr>
            <a:r>
              <a:rPr lang="en-GB" dirty="0"/>
              <a:t>The </a:t>
            </a:r>
            <a:r>
              <a:rPr lang="en-GB" dirty="0" err="1"/>
              <a:t>atmocity</a:t>
            </a:r>
            <a:r>
              <a:rPr lang="en-GB" dirty="0"/>
              <a:t> is imp. To maintain in multi-processing env. Like a </a:t>
            </a:r>
            <a:r>
              <a:rPr lang="en-GB" dirty="0" err="1"/>
              <a:t>linux</a:t>
            </a:r>
            <a:r>
              <a:rPr lang="en-GB" dirty="0"/>
              <a:t> system else race condition may occur.</a:t>
            </a:r>
          </a:p>
          <a:p>
            <a:pPr marL="0" indent="0">
              <a:buNone/>
            </a:pPr>
            <a:endParaRPr lang="en-GB" dirty="0"/>
          </a:p>
          <a:p>
            <a:pPr marL="0" indent="0">
              <a:buNone/>
            </a:pPr>
            <a:r>
              <a:rPr lang="en-GB" dirty="0"/>
              <a:t>4. By restricted access to the processes by the kernel we can achieve Atomicity</a:t>
            </a:r>
            <a:endParaRPr lang="en-US" dirty="0"/>
          </a:p>
        </p:txBody>
      </p:sp>
    </p:spTree>
    <p:extLst>
      <p:ext uri="{BB962C8B-B14F-4D97-AF65-F5344CB8AC3E}">
        <p14:creationId xmlns:p14="http://schemas.microsoft.com/office/powerpoint/2010/main" val="21680419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1EFE0-BB03-5F81-95D2-586C2FD40C6B}"/>
              </a:ext>
            </a:extLst>
          </p:cNvPr>
          <p:cNvSpPr>
            <a:spLocks noGrp="1"/>
          </p:cNvSpPr>
          <p:nvPr>
            <p:ph type="title"/>
          </p:nvPr>
        </p:nvSpPr>
        <p:spPr>
          <a:xfrm>
            <a:off x="642756" y="0"/>
            <a:ext cx="10515600" cy="702716"/>
          </a:xfrm>
        </p:spPr>
        <p:txBody>
          <a:bodyPr/>
          <a:lstStyle/>
          <a:p>
            <a:r>
              <a:rPr lang="en-US" dirty="0"/>
              <a:t>Process</a:t>
            </a:r>
          </a:p>
        </p:txBody>
      </p:sp>
      <p:sp>
        <p:nvSpPr>
          <p:cNvPr id="3" name="Content Placeholder 2">
            <a:extLst>
              <a:ext uri="{FF2B5EF4-FFF2-40B4-BE49-F238E27FC236}">
                <a16:creationId xmlns:a16="http://schemas.microsoft.com/office/drawing/2014/main" id="{D7F4067E-4556-4453-FEBD-342046B4ED9E}"/>
              </a:ext>
            </a:extLst>
          </p:cNvPr>
          <p:cNvSpPr>
            <a:spLocks noGrp="1"/>
          </p:cNvSpPr>
          <p:nvPr>
            <p:ph idx="1"/>
          </p:nvPr>
        </p:nvSpPr>
        <p:spPr>
          <a:xfrm>
            <a:off x="642756" y="702716"/>
            <a:ext cx="10515600" cy="4578508"/>
          </a:xfrm>
        </p:spPr>
        <p:txBody>
          <a:bodyPr>
            <a:normAutofit lnSpcReduction="10000"/>
          </a:bodyPr>
          <a:lstStyle/>
          <a:p>
            <a:r>
              <a:rPr lang="en-US" dirty="0"/>
              <a:t>A running execution of program is known process.</a:t>
            </a:r>
          </a:p>
          <a:p>
            <a:r>
              <a:rPr lang="en-US" dirty="0"/>
              <a:t>Whatever we code in our c file is source code.  This source code is converted to object file by pre processor and convertor. </a:t>
            </a:r>
          </a:p>
          <a:p>
            <a:r>
              <a:rPr lang="en-US" dirty="0"/>
              <a:t>After compiling the object file the linker links the header files with the program.</a:t>
            </a:r>
          </a:p>
          <a:p>
            <a:r>
              <a:rPr lang="en-US" dirty="0"/>
              <a:t>Program is complied along with the lib and converted to </a:t>
            </a:r>
            <a:r>
              <a:rPr lang="en-US" dirty="0" err="1"/>
              <a:t>excutable</a:t>
            </a:r>
            <a:r>
              <a:rPr lang="en-US" dirty="0"/>
              <a:t> format. </a:t>
            </a:r>
            <a:br>
              <a:rPr lang="en-US" dirty="0"/>
            </a:br>
            <a:r>
              <a:rPr lang="en-US" dirty="0" err="1"/>
              <a:t>A.c</a:t>
            </a:r>
            <a:r>
              <a:rPr lang="en-US" dirty="0"/>
              <a:t> file – source code and executable file ‘A’  which when executed is considered as process. </a:t>
            </a:r>
          </a:p>
          <a:p>
            <a:r>
              <a:rPr lang="en-US" dirty="0"/>
              <a:t>a prog is a process while its executing within the memory, after that it terminates.</a:t>
            </a:r>
          </a:p>
        </p:txBody>
      </p:sp>
    </p:spTree>
    <p:extLst>
      <p:ext uri="{BB962C8B-B14F-4D97-AF65-F5344CB8AC3E}">
        <p14:creationId xmlns:p14="http://schemas.microsoft.com/office/powerpoint/2010/main" val="16380721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EF341-D4DE-13BC-3F08-124BF0B8102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EE74CBC0-B0A4-7CF7-4304-6600AA62C47B}"/>
              </a:ext>
            </a:extLst>
          </p:cNvPr>
          <p:cNvPicPr>
            <a:picLocks noGrp="1" noChangeAspect="1"/>
          </p:cNvPicPr>
          <p:nvPr>
            <p:ph idx="1"/>
          </p:nvPr>
        </p:nvPicPr>
        <p:blipFill>
          <a:blip r:embed="rId2"/>
          <a:stretch>
            <a:fillRect/>
          </a:stretch>
        </p:blipFill>
        <p:spPr>
          <a:xfrm>
            <a:off x="1526713" y="2333202"/>
            <a:ext cx="8192643" cy="3315163"/>
          </a:xfrm>
          <a:prstGeom prst="rect">
            <a:avLst/>
          </a:prstGeom>
        </p:spPr>
      </p:pic>
    </p:spTree>
    <p:extLst>
      <p:ext uri="{BB962C8B-B14F-4D97-AF65-F5344CB8AC3E}">
        <p14:creationId xmlns:p14="http://schemas.microsoft.com/office/powerpoint/2010/main" val="38821242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1CA39-AD1D-6D62-54FB-73273DECBDCB}"/>
              </a:ext>
            </a:extLst>
          </p:cNvPr>
          <p:cNvSpPr>
            <a:spLocks noGrp="1"/>
          </p:cNvSpPr>
          <p:nvPr>
            <p:ph type="title"/>
          </p:nvPr>
        </p:nvSpPr>
        <p:spPr/>
        <p:txBody>
          <a:bodyPr/>
          <a:lstStyle/>
          <a:p>
            <a:r>
              <a:rPr lang="en-US" dirty="0"/>
              <a:t>PID and PPID</a:t>
            </a:r>
          </a:p>
        </p:txBody>
      </p:sp>
      <p:sp>
        <p:nvSpPr>
          <p:cNvPr id="3" name="Content Placeholder 2">
            <a:extLst>
              <a:ext uri="{FF2B5EF4-FFF2-40B4-BE49-F238E27FC236}">
                <a16:creationId xmlns:a16="http://schemas.microsoft.com/office/drawing/2014/main" id="{947E4F6B-8425-B53E-D4C3-0129A329128B}"/>
              </a:ext>
            </a:extLst>
          </p:cNvPr>
          <p:cNvSpPr>
            <a:spLocks noGrp="1"/>
          </p:cNvSpPr>
          <p:nvPr>
            <p:ph idx="1"/>
          </p:nvPr>
        </p:nvSpPr>
        <p:spPr/>
        <p:txBody>
          <a:bodyPr/>
          <a:lstStyle/>
          <a:p>
            <a:r>
              <a:rPr lang="en-US" dirty="0"/>
              <a:t>Parent child relation.</a:t>
            </a:r>
          </a:p>
          <a:p>
            <a:r>
              <a:rPr lang="en-US" dirty="0"/>
              <a:t>When </a:t>
            </a:r>
            <a:r>
              <a:rPr lang="en-US" dirty="0" err="1"/>
              <a:t>linux</a:t>
            </a:r>
            <a:r>
              <a:rPr lang="en-US" dirty="0"/>
              <a:t> starts – Process 0 (Swapper process)</a:t>
            </a:r>
          </a:p>
          <a:p>
            <a:r>
              <a:rPr lang="en-US" dirty="0"/>
              <a:t>Process 1 – </a:t>
            </a:r>
            <a:r>
              <a:rPr lang="en-US" dirty="0" err="1"/>
              <a:t>init</a:t>
            </a:r>
            <a:r>
              <a:rPr lang="en-US" dirty="0"/>
              <a:t> process:</a:t>
            </a:r>
          </a:p>
          <a:p>
            <a:pPr lvl="1"/>
            <a:r>
              <a:rPr lang="en-US" dirty="0"/>
              <a:t>When parent process terminates (child becomes orphan) then parent of the orphan process is </a:t>
            </a:r>
            <a:r>
              <a:rPr lang="en-US" dirty="0" err="1"/>
              <a:t>init</a:t>
            </a:r>
            <a:r>
              <a:rPr lang="en-US" dirty="0"/>
              <a:t> process</a:t>
            </a:r>
          </a:p>
          <a:p>
            <a:r>
              <a:rPr lang="en-US" dirty="0"/>
              <a:t>Ps –</a:t>
            </a:r>
            <a:r>
              <a:rPr lang="en-US" dirty="0" err="1"/>
              <a:t>ef</a:t>
            </a:r>
            <a:r>
              <a:rPr lang="en-US" dirty="0"/>
              <a:t> – to see all the processes</a:t>
            </a:r>
          </a:p>
          <a:p>
            <a:r>
              <a:rPr lang="en-US" dirty="0"/>
              <a:t>To se no. of processes</a:t>
            </a:r>
          </a:p>
          <a:p>
            <a:pPr marL="457200" lvl="1" indent="0">
              <a:buNone/>
            </a:pPr>
            <a:endParaRPr lang="en-US" dirty="0"/>
          </a:p>
        </p:txBody>
      </p:sp>
      <p:pic>
        <p:nvPicPr>
          <p:cNvPr id="5" name="Picture 4">
            <a:extLst>
              <a:ext uri="{FF2B5EF4-FFF2-40B4-BE49-F238E27FC236}">
                <a16:creationId xmlns:a16="http://schemas.microsoft.com/office/drawing/2014/main" id="{3391F3BF-5013-E1B9-2C69-BF5C5E0A30AF}"/>
              </a:ext>
            </a:extLst>
          </p:cNvPr>
          <p:cNvPicPr>
            <a:picLocks noChangeAspect="1"/>
          </p:cNvPicPr>
          <p:nvPr/>
        </p:nvPicPr>
        <p:blipFill>
          <a:blip r:embed="rId2"/>
          <a:stretch>
            <a:fillRect/>
          </a:stretch>
        </p:blipFill>
        <p:spPr>
          <a:xfrm>
            <a:off x="1300655" y="5054425"/>
            <a:ext cx="9364382" cy="1257475"/>
          </a:xfrm>
          <a:prstGeom prst="rect">
            <a:avLst/>
          </a:prstGeom>
        </p:spPr>
      </p:pic>
    </p:spTree>
    <p:extLst>
      <p:ext uri="{BB962C8B-B14F-4D97-AF65-F5344CB8AC3E}">
        <p14:creationId xmlns:p14="http://schemas.microsoft.com/office/powerpoint/2010/main" val="5159062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5775A-6936-119D-0F50-56ABA8B7EB03}"/>
              </a:ext>
            </a:extLst>
          </p:cNvPr>
          <p:cNvSpPr>
            <a:spLocks noGrp="1"/>
          </p:cNvSpPr>
          <p:nvPr>
            <p:ph type="title"/>
          </p:nvPr>
        </p:nvSpPr>
        <p:spPr/>
        <p:txBody>
          <a:bodyPr/>
          <a:lstStyle/>
          <a:p>
            <a:r>
              <a:rPr lang="en-US" dirty="0" err="1"/>
              <a:t>Getpid</a:t>
            </a:r>
            <a:r>
              <a:rPr lang="en-US" dirty="0"/>
              <a:t>()</a:t>
            </a:r>
          </a:p>
        </p:txBody>
      </p:sp>
      <p:sp>
        <p:nvSpPr>
          <p:cNvPr id="3" name="Content Placeholder 2">
            <a:extLst>
              <a:ext uri="{FF2B5EF4-FFF2-40B4-BE49-F238E27FC236}">
                <a16:creationId xmlns:a16="http://schemas.microsoft.com/office/drawing/2014/main" id="{6C58391F-D68F-9288-F4FF-0FB485E3B6E7}"/>
              </a:ext>
            </a:extLst>
          </p:cNvPr>
          <p:cNvSpPr>
            <a:spLocks noGrp="1"/>
          </p:cNvSpPr>
          <p:nvPr>
            <p:ph idx="1"/>
          </p:nvPr>
        </p:nvSpPr>
        <p:spPr>
          <a:xfrm>
            <a:off x="743606" y="1487403"/>
            <a:ext cx="10515600" cy="4351338"/>
          </a:xfrm>
        </p:spPr>
        <p:txBody>
          <a:bodyPr>
            <a:normAutofit/>
          </a:bodyPr>
          <a:lstStyle/>
          <a:p>
            <a:r>
              <a:rPr lang="en-US" sz="1300" dirty="0"/>
              <a:t>Parent id – id of the particular terminal or the shell that executed the cmd.</a:t>
            </a:r>
          </a:p>
          <a:p>
            <a:r>
              <a:rPr lang="en-US" sz="1300" dirty="0"/>
              <a:t>So if we re run we will get diff </a:t>
            </a:r>
            <a:r>
              <a:rPr lang="en-US" sz="1300" dirty="0" err="1"/>
              <a:t>pid</a:t>
            </a:r>
            <a:r>
              <a:rPr lang="en-US" sz="1300" dirty="0"/>
              <a:t> from kernel  but same </a:t>
            </a:r>
            <a:r>
              <a:rPr lang="en-US" sz="1300" dirty="0" err="1"/>
              <a:t>ppid</a:t>
            </a:r>
            <a:r>
              <a:rPr lang="en-US" sz="1300" dirty="0"/>
              <a:t>.</a:t>
            </a:r>
          </a:p>
        </p:txBody>
      </p:sp>
      <p:pic>
        <p:nvPicPr>
          <p:cNvPr id="5" name="Picture 4">
            <a:extLst>
              <a:ext uri="{FF2B5EF4-FFF2-40B4-BE49-F238E27FC236}">
                <a16:creationId xmlns:a16="http://schemas.microsoft.com/office/drawing/2014/main" id="{9FF1E33B-803B-CACB-ECAF-56BCEE106396}"/>
              </a:ext>
            </a:extLst>
          </p:cNvPr>
          <p:cNvPicPr>
            <a:picLocks noChangeAspect="1"/>
          </p:cNvPicPr>
          <p:nvPr/>
        </p:nvPicPr>
        <p:blipFill>
          <a:blip r:embed="rId2"/>
          <a:stretch>
            <a:fillRect/>
          </a:stretch>
        </p:blipFill>
        <p:spPr>
          <a:xfrm>
            <a:off x="2548759" y="4923136"/>
            <a:ext cx="7493876" cy="1831210"/>
          </a:xfrm>
          <a:prstGeom prst="rect">
            <a:avLst/>
          </a:prstGeom>
        </p:spPr>
      </p:pic>
      <p:pic>
        <p:nvPicPr>
          <p:cNvPr id="7" name="Picture 6">
            <a:extLst>
              <a:ext uri="{FF2B5EF4-FFF2-40B4-BE49-F238E27FC236}">
                <a16:creationId xmlns:a16="http://schemas.microsoft.com/office/drawing/2014/main" id="{03667FF1-01F7-4D2C-793C-506512311CE8}"/>
              </a:ext>
            </a:extLst>
          </p:cNvPr>
          <p:cNvPicPr>
            <a:picLocks noChangeAspect="1"/>
          </p:cNvPicPr>
          <p:nvPr/>
        </p:nvPicPr>
        <p:blipFill>
          <a:blip r:embed="rId3"/>
          <a:stretch>
            <a:fillRect/>
          </a:stretch>
        </p:blipFill>
        <p:spPr>
          <a:xfrm>
            <a:off x="743607" y="2220284"/>
            <a:ext cx="6214242" cy="2457705"/>
          </a:xfrm>
          <a:prstGeom prst="rect">
            <a:avLst/>
          </a:prstGeom>
        </p:spPr>
      </p:pic>
    </p:spTree>
    <p:extLst>
      <p:ext uri="{BB962C8B-B14F-4D97-AF65-F5344CB8AC3E}">
        <p14:creationId xmlns:p14="http://schemas.microsoft.com/office/powerpoint/2010/main" val="11498601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ABA26A-3CC8-666B-67CF-C4D68097861C}"/>
              </a:ext>
            </a:extLst>
          </p:cNvPr>
          <p:cNvSpPr>
            <a:spLocks noGrp="1"/>
          </p:cNvSpPr>
          <p:nvPr>
            <p:ph idx="1"/>
          </p:nvPr>
        </p:nvSpPr>
        <p:spPr>
          <a:xfrm>
            <a:off x="838200" y="777766"/>
            <a:ext cx="10515600" cy="5399197"/>
          </a:xfrm>
        </p:spPr>
        <p:txBody>
          <a:bodyPr/>
          <a:lstStyle/>
          <a:p>
            <a:pPr marL="0" indent="0">
              <a:buNone/>
            </a:pPr>
            <a:r>
              <a:rPr lang="en-GB" dirty="0"/>
              <a:t>Grep process → filters that input and prints only the lines that contain the string "process".</a:t>
            </a:r>
            <a:endParaRPr lang="en-US" dirty="0"/>
          </a:p>
        </p:txBody>
      </p:sp>
      <p:pic>
        <p:nvPicPr>
          <p:cNvPr id="9" name="Picture 8">
            <a:extLst>
              <a:ext uri="{FF2B5EF4-FFF2-40B4-BE49-F238E27FC236}">
                <a16:creationId xmlns:a16="http://schemas.microsoft.com/office/drawing/2014/main" id="{159C4E32-A5D1-1064-FA43-EF9E78818B79}"/>
              </a:ext>
            </a:extLst>
          </p:cNvPr>
          <p:cNvPicPr>
            <a:picLocks noChangeAspect="1"/>
          </p:cNvPicPr>
          <p:nvPr/>
        </p:nvPicPr>
        <p:blipFill>
          <a:blip r:embed="rId2"/>
          <a:stretch>
            <a:fillRect/>
          </a:stretch>
        </p:blipFill>
        <p:spPr>
          <a:xfrm>
            <a:off x="1084165" y="3290103"/>
            <a:ext cx="9457711" cy="1450062"/>
          </a:xfrm>
          <a:prstGeom prst="rect">
            <a:avLst/>
          </a:prstGeom>
        </p:spPr>
      </p:pic>
    </p:spTree>
    <p:extLst>
      <p:ext uri="{BB962C8B-B14F-4D97-AF65-F5344CB8AC3E}">
        <p14:creationId xmlns:p14="http://schemas.microsoft.com/office/powerpoint/2010/main" val="2307973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4E976-B886-0C0A-98AF-9731D05E418C}"/>
              </a:ext>
            </a:extLst>
          </p:cNvPr>
          <p:cNvSpPr>
            <a:spLocks noGrp="1"/>
          </p:cNvSpPr>
          <p:nvPr>
            <p:ph type="title"/>
          </p:nvPr>
        </p:nvSpPr>
        <p:spPr>
          <a:xfrm>
            <a:off x="761803" y="350196"/>
            <a:ext cx="4646904" cy="1624520"/>
          </a:xfrm>
        </p:spPr>
        <p:txBody>
          <a:bodyPr anchor="ctr">
            <a:normAutofit/>
          </a:bodyPr>
          <a:lstStyle/>
          <a:p>
            <a:r>
              <a:rPr lang="en-US" sz="4000" dirty="0"/>
              <a:t>User - </a:t>
            </a:r>
            <a:r>
              <a:rPr lang="en-US" sz="4000" b="1" dirty="0"/>
              <a:t>/</a:t>
            </a:r>
            <a:r>
              <a:rPr lang="en-US" sz="4000" b="1" dirty="0" err="1"/>
              <a:t>etc</a:t>
            </a:r>
            <a:r>
              <a:rPr lang="en-US" sz="4000" b="1" dirty="0"/>
              <a:t>/</a:t>
            </a:r>
            <a:r>
              <a:rPr lang="en-US" sz="4000" b="1" dirty="0" err="1"/>
              <a:t>pwd</a:t>
            </a:r>
            <a:r>
              <a:rPr lang="en-US" sz="4000" b="1" dirty="0"/>
              <a:t> </a:t>
            </a:r>
            <a:endParaRPr lang="en-US" sz="4000" dirty="0"/>
          </a:p>
        </p:txBody>
      </p:sp>
      <p:sp>
        <p:nvSpPr>
          <p:cNvPr id="3" name="Content Placeholder 2">
            <a:extLst>
              <a:ext uri="{FF2B5EF4-FFF2-40B4-BE49-F238E27FC236}">
                <a16:creationId xmlns:a16="http://schemas.microsoft.com/office/drawing/2014/main" id="{8093EB1E-3A7F-9452-61CA-7DFD06B5A038}"/>
              </a:ext>
            </a:extLst>
          </p:cNvPr>
          <p:cNvSpPr>
            <a:spLocks noGrp="1"/>
          </p:cNvSpPr>
          <p:nvPr>
            <p:ph idx="1"/>
          </p:nvPr>
        </p:nvSpPr>
        <p:spPr>
          <a:xfrm>
            <a:off x="761803" y="2324912"/>
            <a:ext cx="4646906" cy="3857454"/>
          </a:xfrm>
        </p:spPr>
        <p:txBody>
          <a:bodyPr anchor="ctr">
            <a:normAutofit/>
          </a:bodyPr>
          <a:lstStyle/>
          <a:p>
            <a:pPr marL="0" indent="0">
              <a:buNone/>
            </a:pPr>
            <a:r>
              <a:rPr lang="en-US" sz="2000" dirty="0"/>
              <a:t>Login – login shell used</a:t>
            </a:r>
            <a:br>
              <a:rPr lang="en-US" sz="2000" dirty="0"/>
            </a:br>
            <a:br>
              <a:rPr lang="en-US" sz="2000" dirty="0"/>
            </a:br>
            <a:r>
              <a:rPr lang="en-US" sz="2000" dirty="0"/>
              <a:t>Each user is uniquely identified and they may belong to a group.</a:t>
            </a:r>
          </a:p>
          <a:p>
            <a:pPr marL="0" indent="0">
              <a:buNone/>
            </a:pPr>
            <a:r>
              <a:rPr lang="en-US" sz="2000" dirty="0"/>
              <a:t>User has </a:t>
            </a:r>
            <a:r>
              <a:rPr lang="en-US" sz="2000" dirty="0" err="1"/>
              <a:t>uid</a:t>
            </a:r>
            <a:r>
              <a:rPr lang="en-US" sz="2000" dirty="0"/>
              <a:t> and </a:t>
            </a:r>
            <a:r>
              <a:rPr lang="en-US" sz="2000" dirty="0" err="1"/>
              <a:t>pwd</a:t>
            </a:r>
            <a:r>
              <a:rPr lang="en-US" sz="2000" dirty="0"/>
              <a:t> stored in </a:t>
            </a:r>
            <a:r>
              <a:rPr lang="en-US" sz="2000" b="1" dirty="0"/>
              <a:t>/</a:t>
            </a:r>
            <a:r>
              <a:rPr lang="en-US" sz="2000" b="1" dirty="0" err="1"/>
              <a:t>etc</a:t>
            </a:r>
            <a:r>
              <a:rPr lang="en-US" sz="2000" b="1" dirty="0"/>
              <a:t>/</a:t>
            </a:r>
            <a:r>
              <a:rPr lang="en-US" sz="2000" b="1" dirty="0" err="1"/>
              <a:t>pwd</a:t>
            </a:r>
            <a:r>
              <a:rPr lang="en-US" sz="2000" b="1" dirty="0"/>
              <a:t> </a:t>
            </a:r>
            <a:r>
              <a:rPr lang="en-US" sz="2000" dirty="0"/>
              <a:t>file. This file have more info:</a:t>
            </a:r>
          </a:p>
          <a:p>
            <a:pPr marL="0" indent="0">
              <a:buNone/>
            </a:pPr>
            <a:endParaRPr lang="en-US" sz="2000" dirty="0"/>
          </a:p>
          <a:p>
            <a:pPr marL="0" indent="0">
              <a:buNone/>
            </a:pPr>
            <a:endParaRPr lang="en-US" sz="2000" dirty="0"/>
          </a:p>
          <a:p>
            <a:pPr marL="0" indent="0">
              <a:buNone/>
            </a:pPr>
            <a:br>
              <a:rPr lang="en-US" sz="2000" dirty="0"/>
            </a:br>
            <a:endParaRPr lang="en-US" sz="2000" dirty="0"/>
          </a:p>
          <a:p>
            <a:endParaRPr lang="en-US" sz="2000" dirty="0"/>
          </a:p>
        </p:txBody>
      </p:sp>
      <p:pic>
        <p:nvPicPr>
          <p:cNvPr id="5" name="Picture 4" descr="One in a crowd">
            <a:extLst>
              <a:ext uri="{FF2B5EF4-FFF2-40B4-BE49-F238E27FC236}">
                <a16:creationId xmlns:a16="http://schemas.microsoft.com/office/drawing/2014/main" id="{C691A2E4-0DAF-1221-8F5F-71F1FE0776C0}"/>
              </a:ext>
            </a:extLst>
          </p:cNvPr>
          <p:cNvPicPr>
            <a:picLocks noChangeAspect="1"/>
          </p:cNvPicPr>
          <p:nvPr/>
        </p:nvPicPr>
        <p:blipFill>
          <a:blip r:embed="rId2"/>
          <a:srcRect l="20725" r="12534"/>
          <a:stretch>
            <a:fillRect/>
          </a:stretch>
        </p:blipFill>
        <p:spPr>
          <a:xfrm>
            <a:off x="6096000" y="1"/>
            <a:ext cx="6102825" cy="6858000"/>
          </a:xfrm>
          <a:prstGeom prst="rect">
            <a:avLst/>
          </a:prstGeom>
        </p:spPr>
      </p:pic>
      <p:pic>
        <p:nvPicPr>
          <p:cNvPr id="6" name="Picture 5">
            <a:extLst>
              <a:ext uri="{FF2B5EF4-FFF2-40B4-BE49-F238E27FC236}">
                <a16:creationId xmlns:a16="http://schemas.microsoft.com/office/drawing/2014/main" id="{F9C161DD-49E4-4831-F890-D113BD45A30F}"/>
              </a:ext>
            </a:extLst>
          </p:cNvPr>
          <p:cNvPicPr>
            <a:picLocks noChangeAspect="1"/>
          </p:cNvPicPr>
          <p:nvPr/>
        </p:nvPicPr>
        <p:blipFill>
          <a:blip r:embed="rId3"/>
          <a:stretch>
            <a:fillRect/>
          </a:stretch>
        </p:blipFill>
        <p:spPr>
          <a:xfrm>
            <a:off x="820613" y="4253639"/>
            <a:ext cx="4454773" cy="1767926"/>
          </a:xfrm>
          <a:prstGeom prst="rect">
            <a:avLst/>
          </a:prstGeom>
        </p:spPr>
      </p:pic>
    </p:spTree>
    <p:extLst>
      <p:ext uri="{BB962C8B-B14F-4D97-AF65-F5344CB8AC3E}">
        <p14:creationId xmlns:p14="http://schemas.microsoft.com/office/powerpoint/2010/main" val="36999603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D8684-0C5D-B677-0CBE-C0A94F49206A}"/>
              </a:ext>
            </a:extLst>
          </p:cNvPr>
          <p:cNvSpPr>
            <a:spLocks noGrp="1"/>
          </p:cNvSpPr>
          <p:nvPr>
            <p:ph type="title"/>
          </p:nvPr>
        </p:nvSpPr>
        <p:spPr/>
        <p:txBody>
          <a:bodyPr/>
          <a:lstStyle/>
          <a:p>
            <a:r>
              <a:rPr lang="en-US" dirty="0"/>
              <a:t>Process State</a:t>
            </a:r>
          </a:p>
        </p:txBody>
      </p:sp>
      <p:sp>
        <p:nvSpPr>
          <p:cNvPr id="3" name="Content Placeholder 2">
            <a:extLst>
              <a:ext uri="{FF2B5EF4-FFF2-40B4-BE49-F238E27FC236}">
                <a16:creationId xmlns:a16="http://schemas.microsoft.com/office/drawing/2014/main" id="{C4CCADBD-5D6C-3E9F-5BA9-FD18BD57690B}"/>
              </a:ext>
            </a:extLst>
          </p:cNvPr>
          <p:cNvSpPr>
            <a:spLocks noGrp="1"/>
          </p:cNvSpPr>
          <p:nvPr>
            <p:ph idx="1"/>
          </p:nvPr>
        </p:nvSpPr>
        <p:spPr/>
        <p:txBody>
          <a:bodyPr/>
          <a:lstStyle/>
          <a:p>
            <a:r>
              <a:rPr lang="en-US" dirty="0"/>
              <a:t>Swapper can swap process out of the main memory</a:t>
            </a:r>
          </a:p>
        </p:txBody>
      </p:sp>
      <p:pic>
        <p:nvPicPr>
          <p:cNvPr id="5" name="Picture 4">
            <a:extLst>
              <a:ext uri="{FF2B5EF4-FFF2-40B4-BE49-F238E27FC236}">
                <a16:creationId xmlns:a16="http://schemas.microsoft.com/office/drawing/2014/main" id="{D8E15389-16F8-6C7C-A4E3-4E1DE45EB4B4}"/>
              </a:ext>
            </a:extLst>
          </p:cNvPr>
          <p:cNvPicPr>
            <a:picLocks noChangeAspect="1"/>
          </p:cNvPicPr>
          <p:nvPr/>
        </p:nvPicPr>
        <p:blipFill>
          <a:blip r:embed="rId2"/>
          <a:stretch>
            <a:fillRect/>
          </a:stretch>
        </p:blipFill>
        <p:spPr>
          <a:xfrm>
            <a:off x="2587431" y="2413420"/>
            <a:ext cx="7017138" cy="4079455"/>
          </a:xfrm>
          <a:prstGeom prst="rect">
            <a:avLst/>
          </a:prstGeom>
        </p:spPr>
      </p:pic>
    </p:spTree>
    <p:extLst>
      <p:ext uri="{BB962C8B-B14F-4D97-AF65-F5344CB8AC3E}">
        <p14:creationId xmlns:p14="http://schemas.microsoft.com/office/powerpoint/2010/main" val="103431530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6B8B7-4E2C-86F8-1617-3F5D7B2BE26D}"/>
              </a:ext>
            </a:extLst>
          </p:cNvPr>
          <p:cNvSpPr>
            <a:spLocks noGrp="1"/>
          </p:cNvSpPr>
          <p:nvPr>
            <p:ph type="title"/>
          </p:nvPr>
        </p:nvSpPr>
        <p:spPr>
          <a:xfrm>
            <a:off x="838200" y="157656"/>
            <a:ext cx="10515600" cy="735724"/>
          </a:xfrm>
        </p:spPr>
        <p:txBody>
          <a:bodyPr/>
          <a:lstStyle/>
          <a:p>
            <a:r>
              <a:rPr lang="en-US" dirty="0"/>
              <a:t>Process state</a:t>
            </a:r>
          </a:p>
        </p:txBody>
      </p:sp>
      <p:pic>
        <p:nvPicPr>
          <p:cNvPr id="5" name="Content Placeholder 4">
            <a:extLst>
              <a:ext uri="{FF2B5EF4-FFF2-40B4-BE49-F238E27FC236}">
                <a16:creationId xmlns:a16="http://schemas.microsoft.com/office/drawing/2014/main" id="{0CFD27B6-6AE4-A016-900B-FEF8BEEF54F9}"/>
              </a:ext>
            </a:extLst>
          </p:cNvPr>
          <p:cNvPicPr>
            <a:picLocks noGrp="1" noChangeAspect="1"/>
          </p:cNvPicPr>
          <p:nvPr>
            <p:ph idx="1"/>
          </p:nvPr>
        </p:nvPicPr>
        <p:blipFill>
          <a:blip r:embed="rId2"/>
          <a:stretch>
            <a:fillRect/>
          </a:stretch>
        </p:blipFill>
        <p:spPr>
          <a:xfrm>
            <a:off x="2186152" y="3541985"/>
            <a:ext cx="6981878" cy="2927131"/>
          </a:xfrm>
          <a:prstGeom prst="rect">
            <a:avLst/>
          </a:prstGeom>
        </p:spPr>
      </p:pic>
      <p:sp>
        <p:nvSpPr>
          <p:cNvPr id="6" name="TextBox 5">
            <a:extLst>
              <a:ext uri="{FF2B5EF4-FFF2-40B4-BE49-F238E27FC236}">
                <a16:creationId xmlns:a16="http://schemas.microsoft.com/office/drawing/2014/main" id="{9734C93D-A3E2-696F-199A-F28C24756BEF}"/>
              </a:ext>
            </a:extLst>
          </p:cNvPr>
          <p:cNvSpPr txBox="1"/>
          <p:nvPr/>
        </p:nvSpPr>
        <p:spPr>
          <a:xfrm>
            <a:off x="956441" y="1102879"/>
            <a:ext cx="10671447" cy="2308324"/>
          </a:xfrm>
          <a:prstGeom prst="rect">
            <a:avLst/>
          </a:prstGeom>
          <a:noFill/>
        </p:spPr>
        <p:txBody>
          <a:bodyPr wrap="none" rtlCol="0">
            <a:spAutoFit/>
          </a:bodyPr>
          <a:lstStyle/>
          <a:p>
            <a:r>
              <a:rPr lang="en-US" dirty="0"/>
              <a:t>Ready to run – process has acquired all the resources for process execution and when the scheduler </a:t>
            </a:r>
          </a:p>
          <a:p>
            <a:r>
              <a:rPr lang="en-US" dirty="0"/>
              <a:t>gives some </a:t>
            </a:r>
            <a:r>
              <a:rPr lang="en-US" dirty="0" err="1"/>
              <a:t>cpu</a:t>
            </a:r>
            <a:r>
              <a:rPr lang="en-US" dirty="0"/>
              <a:t> time for this process, process moves from waiting to running state in main memory.</a:t>
            </a:r>
          </a:p>
          <a:p>
            <a:endParaRPr lang="en-US" dirty="0"/>
          </a:p>
          <a:p>
            <a:r>
              <a:rPr lang="en-US" dirty="0"/>
              <a:t>Now it goes to blocked(if resource </a:t>
            </a:r>
            <a:r>
              <a:rPr lang="en-US" dirty="0" err="1"/>
              <a:t>si</a:t>
            </a:r>
            <a:r>
              <a:rPr lang="en-US" dirty="0"/>
              <a:t> being used by another </a:t>
            </a:r>
            <a:r>
              <a:rPr lang="en-US" dirty="0" err="1"/>
              <a:t>processs</a:t>
            </a:r>
            <a:r>
              <a:rPr lang="en-US" dirty="0"/>
              <a:t>) or sleep(if process executes sleep()) </a:t>
            </a:r>
          </a:p>
          <a:p>
            <a:r>
              <a:rPr lang="en-US" dirty="0"/>
              <a:t>State.</a:t>
            </a:r>
          </a:p>
          <a:p>
            <a:endParaRPr lang="en-US" dirty="0"/>
          </a:p>
          <a:p>
            <a:r>
              <a:rPr lang="en-US" dirty="0"/>
              <a:t>All this in main memory, but we need for other process also. so swapper swaps out process from main</a:t>
            </a:r>
          </a:p>
          <a:p>
            <a:r>
              <a:rPr lang="en-US" dirty="0"/>
              <a:t>memory. And after that process terminates </a:t>
            </a:r>
          </a:p>
        </p:txBody>
      </p:sp>
    </p:spTree>
    <p:extLst>
      <p:ext uri="{BB962C8B-B14F-4D97-AF65-F5344CB8AC3E}">
        <p14:creationId xmlns:p14="http://schemas.microsoft.com/office/powerpoint/2010/main" val="1091408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769C4-5425-A0C6-DA18-C3AE0898F85E}"/>
              </a:ext>
            </a:extLst>
          </p:cNvPr>
          <p:cNvSpPr>
            <a:spLocks noGrp="1"/>
          </p:cNvSpPr>
          <p:nvPr>
            <p:ph type="title"/>
          </p:nvPr>
        </p:nvSpPr>
        <p:spPr/>
        <p:txBody>
          <a:bodyPr/>
          <a:lstStyle/>
          <a:p>
            <a:r>
              <a:rPr lang="en-US" dirty="0"/>
              <a:t>Process Memory Layout</a:t>
            </a:r>
          </a:p>
        </p:txBody>
      </p:sp>
      <p:pic>
        <p:nvPicPr>
          <p:cNvPr id="9" name="Picture 8">
            <a:extLst>
              <a:ext uri="{FF2B5EF4-FFF2-40B4-BE49-F238E27FC236}">
                <a16:creationId xmlns:a16="http://schemas.microsoft.com/office/drawing/2014/main" id="{61709275-9B91-82BA-6874-D0D2242F38A9}"/>
              </a:ext>
            </a:extLst>
          </p:cNvPr>
          <p:cNvPicPr>
            <a:picLocks noChangeAspect="1"/>
          </p:cNvPicPr>
          <p:nvPr/>
        </p:nvPicPr>
        <p:blipFill>
          <a:blip r:embed="rId2"/>
          <a:stretch>
            <a:fillRect/>
          </a:stretch>
        </p:blipFill>
        <p:spPr>
          <a:xfrm>
            <a:off x="1313792" y="2105972"/>
            <a:ext cx="8092966" cy="3615363"/>
          </a:xfrm>
          <a:prstGeom prst="rect">
            <a:avLst/>
          </a:prstGeom>
        </p:spPr>
      </p:pic>
    </p:spTree>
    <p:extLst>
      <p:ext uri="{BB962C8B-B14F-4D97-AF65-F5344CB8AC3E}">
        <p14:creationId xmlns:p14="http://schemas.microsoft.com/office/powerpoint/2010/main" val="292194887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2837D-E0B5-187D-487B-1C4465F4CF05}"/>
              </a:ext>
            </a:extLst>
          </p:cNvPr>
          <p:cNvSpPr>
            <a:spLocks noGrp="1"/>
          </p:cNvSpPr>
          <p:nvPr>
            <p:ph type="title"/>
          </p:nvPr>
        </p:nvSpPr>
        <p:spPr/>
        <p:txBody>
          <a:bodyPr/>
          <a:lstStyle/>
          <a:p>
            <a:r>
              <a:rPr lang="en-US" dirty="0"/>
              <a:t>Malloc &amp; </a:t>
            </a:r>
            <a:r>
              <a:rPr lang="en-US" dirty="0" err="1"/>
              <a:t>Calloc</a:t>
            </a:r>
            <a:r>
              <a:rPr lang="en-US" dirty="0"/>
              <a:t> – dynamic memory allocation in </a:t>
            </a:r>
            <a:r>
              <a:rPr lang="en-US" dirty="0" err="1"/>
              <a:t>linux</a:t>
            </a:r>
            <a:endParaRPr lang="en-US" dirty="0"/>
          </a:p>
        </p:txBody>
      </p:sp>
      <p:sp>
        <p:nvSpPr>
          <p:cNvPr id="3" name="Content Placeholder 2">
            <a:extLst>
              <a:ext uri="{FF2B5EF4-FFF2-40B4-BE49-F238E27FC236}">
                <a16:creationId xmlns:a16="http://schemas.microsoft.com/office/drawing/2014/main" id="{35DC5A2D-1C57-5D58-9371-CC3E08A53918}"/>
              </a:ext>
            </a:extLst>
          </p:cNvPr>
          <p:cNvSpPr>
            <a:spLocks noGrp="1"/>
          </p:cNvSpPr>
          <p:nvPr>
            <p:ph idx="1"/>
          </p:nvPr>
        </p:nvSpPr>
        <p:spPr/>
        <p:txBody>
          <a:bodyPr>
            <a:normAutofit/>
          </a:bodyPr>
          <a:lstStyle/>
          <a:p>
            <a:r>
              <a:rPr lang="en-US" sz="1800" dirty="0"/>
              <a:t>Malloc – assign particular amount of memory to a pointer variable and fills that memory with garbage value. (total no. of memory it want – argument)</a:t>
            </a:r>
          </a:p>
          <a:p>
            <a:r>
              <a:rPr lang="en-US" sz="1800" dirty="0" err="1"/>
              <a:t>Calloc</a:t>
            </a:r>
            <a:r>
              <a:rPr lang="en-US" sz="1800" dirty="0"/>
              <a:t> – same purpose but initialize memory with 0’s. ( 2 argument – no. of memory location and size of each memory location like (int *)</a:t>
            </a:r>
            <a:r>
              <a:rPr lang="en-US" sz="1800" dirty="0" err="1"/>
              <a:t>calloc</a:t>
            </a:r>
            <a:r>
              <a:rPr lang="en-US" sz="1800" dirty="0"/>
              <a:t>(10, </a:t>
            </a:r>
            <a:r>
              <a:rPr lang="en-US" sz="1800" dirty="0" err="1"/>
              <a:t>sizeof</a:t>
            </a:r>
            <a:r>
              <a:rPr lang="en-US" sz="1800" dirty="0"/>
              <a:t>(int)) )</a:t>
            </a:r>
          </a:p>
          <a:p>
            <a:endParaRPr lang="en-US" sz="1800" dirty="0"/>
          </a:p>
        </p:txBody>
      </p:sp>
      <p:pic>
        <p:nvPicPr>
          <p:cNvPr id="5" name="Picture 4">
            <a:extLst>
              <a:ext uri="{FF2B5EF4-FFF2-40B4-BE49-F238E27FC236}">
                <a16:creationId xmlns:a16="http://schemas.microsoft.com/office/drawing/2014/main" id="{41C2B520-4ADB-DF9F-FCF5-930D557882BE}"/>
              </a:ext>
            </a:extLst>
          </p:cNvPr>
          <p:cNvPicPr>
            <a:picLocks noChangeAspect="1"/>
          </p:cNvPicPr>
          <p:nvPr/>
        </p:nvPicPr>
        <p:blipFill>
          <a:blip r:embed="rId2"/>
          <a:stretch>
            <a:fillRect/>
          </a:stretch>
        </p:blipFill>
        <p:spPr>
          <a:xfrm>
            <a:off x="1108362" y="2993553"/>
            <a:ext cx="6114473" cy="3386610"/>
          </a:xfrm>
          <a:prstGeom prst="rect">
            <a:avLst/>
          </a:prstGeom>
        </p:spPr>
      </p:pic>
    </p:spTree>
    <p:extLst>
      <p:ext uri="{BB962C8B-B14F-4D97-AF65-F5344CB8AC3E}">
        <p14:creationId xmlns:p14="http://schemas.microsoft.com/office/powerpoint/2010/main" val="16080609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61148-A77F-1DA4-580D-BBC751D18C97}"/>
              </a:ext>
            </a:extLst>
          </p:cNvPr>
          <p:cNvSpPr>
            <a:spLocks noGrp="1"/>
          </p:cNvSpPr>
          <p:nvPr>
            <p:ph type="title"/>
          </p:nvPr>
        </p:nvSpPr>
        <p:spPr/>
        <p:txBody>
          <a:bodyPr/>
          <a:lstStyle/>
          <a:p>
            <a:r>
              <a:rPr lang="en-GB" dirty="0"/>
              <a:t>Fork() </a:t>
            </a:r>
            <a:endParaRPr lang="en-US" dirty="0"/>
          </a:p>
        </p:txBody>
      </p:sp>
      <p:sp>
        <p:nvSpPr>
          <p:cNvPr id="3" name="Content Placeholder 2">
            <a:extLst>
              <a:ext uri="{FF2B5EF4-FFF2-40B4-BE49-F238E27FC236}">
                <a16:creationId xmlns:a16="http://schemas.microsoft.com/office/drawing/2014/main" id="{8912DF13-D75A-64DC-37D5-42E71C756A9E}"/>
              </a:ext>
            </a:extLst>
          </p:cNvPr>
          <p:cNvSpPr>
            <a:spLocks noGrp="1"/>
          </p:cNvSpPr>
          <p:nvPr>
            <p:ph idx="1"/>
          </p:nvPr>
        </p:nvSpPr>
        <p:spPr/>
        <p:txBody>
          <a:bodyPr/>
          <a:lstStyle/>
          <a:p>
            <a:r>
              <a:rPr lang="en-GB" dirty="0"/>
              <a:t>Duplicate of parent and return type </a:t>
            </a:r>
            <a:r>
              <a:rPr lang="en-GB" b="1" dirty="0" err="1"/>
              <a:t>pid_t</a:t>
            </a:r>
            <a:r>
              <a:rPr lang="en-GB" dirty="0"/>
              <a:t> fork(void)</a:t>
            </a:r>
            <a:endParaRPr lang="en-US" dirty="0"/>
          </a:p>
        </p:txBody>
      </p:sp>
      <p:pic>
        <p:nvPicPr>
          <p:cNvPr id="5" name="Picture 4">
            <a:extLst>
              <a:ext uri="{FF2B5EF4-FFF2-40B4-BE49-F238E27FC236}">
                <a16:creationId xmlns:a16="http://schemas.microsoft.com/office/drawing/2014/main" id="{4A8D45AF-3E1E-FA3B-2EE8-2CD3E81F1F95}"/>
              </a:ext>
            </a:extLst>
          </p:cNvPr>
          <p:cNvPicPr>
            <a:picLocks noChangeAspect="1"/>
          </p:cNvPicPr>
          <p:nvPr/>
        </p:nvPicPr>
        <p:blipFill>
          <a:blip r:embed="rId2"/>
          <a:stretch>
            <a:fillRect/>
          </a:stretch>
        </p:blipFill>
        <p:spPr>
          <a:xfrm>
            <a:off x="1136497" y="2717851"/>
            <a:ext cx="5351450" cy="1930130"/>
          </a:xfrm>
          <a:prstGeom prst="rect">
            <a:avLst/>
          </a:prstGeom>
        </p:spPr>
      </p:pic>
      <p:pic>
        <p:nvPicPr>
          <p:cNvPr id="7" name="Picture 6">
            <a:extLst>
              <a:ext uri="{FF2B5EF4-FFF2-40B4-BE49-F238E27FC236}">
                <a16:creationId xmlns:a16="http://schemas.microsoft.com/office/drawing/2014/main" id="{7D5DA248-B138-165C-783F-1A92D0F0B206}"/>
              </a:ext>
            </a:extLst>
          </p:cNvPr>
          <p:cNvPicPr>
            <a:picLocks noChangeAspect="1"/>
          </p:cNvPicPr>
          <p:nvPr/>
        </p:nvPicPr>
        <p:blipFill>
          <a:blip r:embed="rId3"/>
          <a:stretch>
            <a:fillRect/>
          </a:stretch>
        </p:blipFill>
        <p:spPr>
          <a:xfrm>
            <a:off x="6690299" y="2775218"/>
            <a:ext cx="4963897" cy="3717657"/>
          </a:xfrm>
          <a:prstGeom prst="rect">
            <a:avLst/>
          </a:prstGeom>
        </p:spPr>
      </p:pic>
      <p:sp>
        <p:nvSpPr>
          <p:cNvPr id="8" name="TextBox 7">
            <a:extLst>
              <a:ext uri="{FF2B5EF4-FFF2-40B4-BE49-F238E27FC236}">
                <a16:creationId xmlns:a16="http://schemas.microsoft.com/office/drawing/2014/main" id="{69E27BA8-C806-D740-5025-5D672985160B}"/>
              </a:ext>
            </a:extLst>
          </p:cNvPr>
          <p:cNvSpPr txBox="1"/>
          <p:nvPr/>
        </p:nvSpPr>
        <p:spPr>
          <a:xfrm>
            <a:off x="970242" y="4949924"/>
            <a:ext cx="5030095" cy="923330"/>
          </a:xfrm>
          <a:prstGeom prst="rect">
            <a:avLst/>
          </a:prstGeom>
          <a:noFill/>
        </p:spPr>
        <p:txBody>
          <a:bodyPr wrap="none" rtlCol="0">
            <a:spAutoFit/>
          </a:bodyPr>
          <a:lstStyle/>
          <a:p>
            <a:r>
              <a:rPr lang="en-GB" dirty="0"/>
              <a:t>If inside parent process fork id </a:t>
            </a:r>
            <a:r>
              <a:rPr lang="en-US" dirty="0"/>
              <a:t>&gt;0</a:t>
            </a:r>
          </a:p>
          <a:p>
            <a:r>
              <a:rPr lang="en-US" dirty="0"/>
              <a:t>If id &lt;0 – fork failed</a:t>
            </a:r>
          </a:p>
          <a:p>
            <a:r>
              <a:rPr lang="en-US" dirty="0"/>
              <a:t>If id == 0 – inside child process or virtual memory.</a:t>
            </a:r>
            <a:endParaRPr lang="en-GB" dirty="0"/>
          </a:p>
        </p:txBody>
      </p:sp>
    </p:spTree>
    <p:extLst>
      <p:ext uri="{BB962C8B-B14F-4D97-AF65-F5344CB8AC3E}">
        <p14:creationId xmlns:p14="http://schemas.microsoft.com/office/powerpoint/2010/main" val="18594751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D0CD-AD3A-3171-8FF5-E63DC9DF628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729B8E3-C204-D7B6-FE69-9BA82E66E0F4}"/>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79638DCF-0942-8008-A045-D86EC53C3453}"/>
              </a:ext>
            </a:extLst>
          </p:cNvPr>
          <p:cNvPicPr>
            <a:picLocks noChangeAspect="1"/>
          </p:cNvPicPr>
          <p:nvPr/>
        </p:nvPicPr>
        <p:blipFill>
          <a:blip r:embed="rId2"/>
          <a:stretch>
            <a:fillRect/>
          </a:stretch>
        </p:blipFill>
        <p:spPr>
          <a:xfrm>
            <a:off x="5846617" y="3016322"/>
            <a:ext cx="6483927" cy="2420620"/>
          </a:xfrm>
          <a:prstGeom prst="rect">
            <a:avLst/>
          </a:prstGeom>
        </p:spPr>
      </p:pic>
      <p:pic>
        <p:nvPicPr>
          <p:cNvPr id="7" name="Picture 6">
            <a:extLst>
              <a:ext uri="{FF2B5EF4-FFF2-40B4-BE49-F238E27FC236}">
                <a16:creationId xmlns:a16="http://schemas.microsoft.com/office/drawing/2014/main" id="{A4BB1DC1-21DC-3E9B-A2F4-9F9C5CB56AA8}"/>
              </a:ext>
            </a:extLst>
          </p:cNvPr>
          <p:cNvPicPr>
            <a:picLocks noChangeAspect="1"/>
          </p:cNvPicPr>
          <p:nvPr/>
        </p:nvPicPr>
        <p:blipFill>
          <a:blip r:embed="rId3"/>
          <a:stretch>
            <a:fillRect/>
          </a:stretch>
        </p:blipFill>
        <p:spPr>
          <a:xfrm>
            <a:off x="386886" y="2252869"/>
            <a:ext cx="5772500" cy="3496850"/>
          </a:xfrm>
          <a:prstGeom prst="rect">
            <a:avLst/>
          </a:prstGeom>
        </p:spPr>
      </p:pic>
    </p:spTree>
    <p:extLst>
      <p:ext uri="{BB962C8B-B14F-4D97-AF65-F5344CB8AC3E}">
        <p14:creationId xmlns:p14="http://schemas.microsoft.com/office/powerpoint/2010/main" val="38205306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Rectangle 26">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4AB1E7-A927-CF4D-AC17-15FBDFAADFB6}"/>
              </a:ext>
            </a:extLst>
          </p:cNvPr>
          <p:cNvSpPr>
            <a:spLocks noGrp="1"/>
          </p:cNvSpPr>
          <p:nvPr>
            <p:ph type="title"/>
          </p:nvPr>
        </p:nvSpPr>
        <p:spPr>
          <a:xfrm>
            <a:off x="181484" y="223364"/>
            <a:ext cx="3650620" cy="1153065"/>
          </a:xfrm>
        </p:spPr>
        <p:txBody>
          <a:bodyPr anchor="b">
            <a:normAutofit fontScale="90000"/>
          </a:bodyPr>
          <a:lstStyle/>
          <a:p>
            <a:pPr algn="r"/>
            <a:r>
              <a:rPr lang="en-US" sz="3500" dirty="0">
                <a:solidFill>
                  <a:srgbClr val="FFFFFF"/>
                </a:solidFill>
              </a:rPr>
              <a:t>Groups - /</a:t>
            </a:r>
            <a:r>
              <a:rPr lang="en-US" sz="3500" dirty="0" err="1">
                <a:solidFill>
                  <a:srgbClr val="FFFFFF"/>
                </a:solidFill>
              </a:rPr>
              <a:t>etc</a:t>
            </a:r>
            <a:r>
              <a:rPr lang="en-US" sz="3500" dirty="0">
                <a:solidFill>
                  <a:srgbClr val="FFFFFF"/>
                </a:solidFill>
              </a:rPr>
              <a:t>/group </a:t>
            </a:r>
            <a:br>
              <a:rPr lang="en-GB" sz="3500" dirty="0">
                <a:solidFill>
                  <a:srgbClr val="FFFFFF"/>
                </a:solidFill>
              </a:rPr>
            </a:br>
            <a:endParaRPr lang="en-US" sz="3500" dirty="0">
              <a:solidFill>
                <a:srgbClr val="FFFFFF"/>
              </a:solidFill>
            </a:endParaRPr>
          </a:p>
        </p:txBody>
      </p:sp>
      <p:sp>
        <p:nvSpPr>
          <p:cNvPr id="3" name="Content Placeholder 2">
            <a:extLst>
              <a:ext uri="{FF2B5EF4-FFF2-40B4-BE49-F238E27FC236}">
                <a16:creationId xmlns:a16="http://schemas.microsoft.com/office/drawing/2014/main" id="{C5591649-8436-1059-710B-C71E7737F46E}"/>
              </a:ext>
            </a:extLst>
          </p:cNvPr>
          <p:cNvSpPr>
            <a:spLocks noGrp="1"/>
          </p:cNvSpPr>
          <p:nvPr>
            <p:ph idx="1"/>
          </p:nvPr>
        </p:nvSpPr>
        <p:spPr>
          <a:xfrm>
            <a:off x="4376556" y="158029"/>
            <a:ext cx="7380421" cy="6412496"/>
          </a:xfrm>
        </p:spPr>
        <p:txBody>
          <a:bodyPr anchor="ctr">
            <a:normAutofit/>
          </a:bodyPr>
          <a:lstStyle/>
          <a:p>
            <a:r>
              <a:rPr lang="en-US" sz="1500" dirty="0"/>
              <a:t>For administrative purpose its better to organize user into groups.</a:t>
            </a:r>
          </a:p>
          <a:p>
            <a:r>
              <a:rPr lang="en-GB" sz="1500" b="1" dirty="0"/>
              <a:t>Early UNIX</a:t>
            </a:r>
            <a:r>
              <a:rPr lang="en-GB" sz="1500" dirty="0"/>
              <a:t>: originally, a user could only belong to </a:t>
            </a:r>
            <a:r>
              <a:rPr lang="en-GB" sz="1500" b="1" dirty="0"/>
              <a:t>one group</a:t>
            </a:r>
            <a:r>
              <a:rPr lang="en-GB" sz="1500" dirty="0"/>
              <a:t> at a time. This meant group-based permissions (read/write/execute) were very limited.</a:t>
            </a:r>
          </a:p>
          <a:p>
            <a:r>
              <a:rPr lang="en-GB" sz="1500" b="1" dirty="0"/>
              <a:t>BSD’s role</a:t>
            </a:r>
            <a:r>
              <a:rPr lang="en-GB" sz="1500" dirty="0"/>
              <a:t>: BSD</a:t>
            </a:r>
            <a:r>
              <a:rPr lang="en-GB" sz="1600" dirty="0">
                <a:solidFill>
                  <a:srgbClr val="FFFFFF"/>
                </a:solidFill>
              </a:rPr>
              <a:t> </a:t>
            </a:r>
            <a:r>
              <a:rPr lang="en-GB" sz="1600" dirty="0"/>
              <a:t>(Berkeley Software Distribution)</a:t>
            </a:r>
            <a:r>
              <a:rPr lang="en-GB" sz="1500" dirty="0"/>
              <a:t> extended this model by allowing a single user to belong to </a:t>
            </a:r>
            <a:r>
              <a:rPr lang="en-GB" sz="1500" b="1" dirty="0"/>
              <a:t>multiple groups simultaneously</a:t>
            </a:r>
            <a:r>
              <a:rPr lang="en-GB" sz="1500" dirty="0"/>
              <a:t>.</a:t>
            </a:r>
          </a:p>
          <a:p>
            <a:pPr lvl="1"/>
            <a:r>
              <a:rPr lang="en-GB" sz="1500" dirty="0"/>
              <a:t>This was a big improvement because it enabled </a:t>
            </a:r>
            <a:r>
              <a:rPr lang="en-GB" sz="1500" b="1" dirty="0"/>
              <a:t>finer-grained access control</a:t>
            </a:r>
            <a:r>
              <a:rPr lang="en-GB" sz="1500" dirty="0"/>
              <a:t>.</a:t>
            </a:r>
          </a:p>
          <a:p>
            <a:pPr lvl="1"/>
            <a:r>
              <a:rPr lang="en-GB" sz="1500" dirty="0"/>
              <a:t>For example, a user could be in </a:t>
            </a:r>
            <a:r>
              <a:rPr lang="en-GB" sz="1500" dirty="0" err="1"/>
              <a:t>projectA</a:t>
            </a:r>
            <a:r>
              <a:rPr lang="en-GB" sz="1500" dirty="0"/>
              <a:t> group and </a:t>
            </a:r>
            <a:r>
              <a:rPr lang="en-GB" sz="1500" dirty="0" err="1"/>
              <a:t>projectB</a:t>
            </a:r>
            <a:r>
              <a:rPr lang="en-GB" sz="1500" dirty="0"/>
              <a:t> group at the same time, accessing files/resources belonging to both.</a:t>
            </a:r>
          </a:p>
          <a:p>
            <a:pPr lvl="1"/>
            <a:r>
              <a:rPr lang="en-GB" sz="1500" dirty="0"/>
              <a:t>It became the foundation of the group membership model that modern UNIX/Linux systems use today.</a:t>
            </a:r>
          </a:p>
          <a:p>
            <a:r>
              <a:rPr lang="en-GB" sz="1500" dirty="0"/>
              <a:t>📌 In practice, group membership is stored in </a:t>
            </a:r>
            <a:r>
              <a:rPr lang="en-GB" sz="1500" b="1" dirty="0"/>
              <a:t>/etc/group</a:t>
            </a:r>
            <a:r>
              <a:rPr lang="en-GB" sz="1500" dirty="0"/>
              <a:t>. Each line lists the group name, ID (GID), and members. With BSD’s change, a user could appear in multiple entries.</a:t>
            </a:r>
          </a:p>
          <a:p>
            <a:r>
              <a:rPr lang="en-GB" sz="1500" dirty="0"/>
              <a:t>👉 So the role of BSD here: </a:t>
            </a:r>
            <a:r>
              <a:rPr lang="en-GB" sz="1500" b="1" dirty="0"/>
              <a:t>it introduced multi-group membership for users, making the permission model more flexible and powerful</a:t>
            </a:r>
            <a:r>
              <a:rPr lang="en-GB" sz="1500" dirty="0"/>
              <a:t> — something inherited by Linux and other UNIX-like systems later.</a:t>
            </a:r>
          </a:p>
          <a:p>
            <a:endParaRPr lang="en-GB" sz="1500" dirty="0"/>
          </a:p>
          <a:p>
            <a:pPr marL="0" indent="0">
              <a:buNone/>
            </a:pPr>
            <a:r>
              <a:rPr lang="en-GB" sz="1500" dirty="0"/>
              <a:t>Each group is identified by a single line in in system group file. File path </a:t>
            </a:r>
            <a:r>
              <a:rPr lang="en-GB" sz="1500" b="1" dirty="0"/>
              <a:t>etc/group</a:t>
            </a:r>
            <a:br>
              <a:rPr lang="en-GB" sz="1500" dirty="0"/>
            </a:br>
            <a:endParaRPr lang="en-GB" sz="1500" dirty="0"/>
          </a:p>
          <a:p>
            <a:pPr marL="0" indent="0">
              <a:buNone/>
            </a:pPr>
            <a:r>
              <a:rPr lang="en-GB" sz="1500" dirty="0"/>
              <a:t>Group file also has more info:</a:t>
            </a:r>
          </a:p>
          <a:p>
            <a:pPr marL="0" indent="0">
              <a:buNone/>
            </a:pPr>
            <a:endParaRPr lang="en-GB" sz="1500" dirty="0"/>
          </a:p>
        </p:txBody>
      </p:sp>
      <p:pic>
        <p:nvPicPr>
          <p:cNvPr id="5" name="Picture 4">
            <a:extLst>
              <a:ext uri="{FF2B5EF4-FFF2-40B4-BE49-F238E27FC236}">
                <a16:creationId xmlns:a16="http://schemas.microsoft.com/office/drawing/2014/main" id="{41B0699B-034A-3A7E-B22F-DFECE5D4FEC9}"/>
              </a:ext>
            </a:extLst>
          </p:cNvPr>
          <p:cNvPicPr>
            <a:picLocks noChangeAspect="1"/>
          </p:cNvPicPr>
          <p:nvPr/>
        </p:nvPicPr>
        <p:blipFill>
          <a:blip r:embed="rId2"/>
          <a:stretch>
            <a:fillRect/>
          </a:stretch>
        </p:blipFill>
        <p:spPr>
          <a:xfrm>
            <a:off x="7096327" y="5360344"/>
            <a:ext cx="3615776" cy="1220323"/>
          </a:xfrm>
          <a:prstGeom prst="rect">
            <a:avLst/>
          </a:prstGeom>
        </p:spPr>
      </p:pic>
    </p:spTree>
    <p:extLst>
      <p:ext uri="{BB962C8B-B14F-4D97-AF65-F5344CB8AC3E}">
        <p14:creationId xmlns:p14="http://schemas.microsoft.com/office/powerpoint/2010/main" val="1986534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03BE7-820C-3C8A-C230-E02A658F4A99}"/>
              </a:ext>
            </a:extLst>
          </p:cNvPr>
          <p:cNvSpPr>
            <a:spLocks noGrp="1"/>
          </p:cNvSpPr>
          <p:nvPr>
            <p:ph type="title"/>
          </p:nvPr>
        </p:nvSpPr>
        <p:spPr/>
        <p:txBody>
          <a:bodyPr/>
          <a:lstStyle/>
          <a:p>
            <a:r>
              <a:rPr lang="en-US" dirty="0"/>
              <a:t>Superuser(root)</a:t>
            </a:r>
          </a:p>
        </p:txBody>
      </p:sp>
      <p:sp>
        <p:nvSpPr>
          <p:cNvPr id="3" name="Content Placeholder 2">
            <a:extLst>
              <a:ext uri="{FF2B5EF4-FFF2-40B4-BE49-F238E27FC236}">
                <a16:creationId xmlns:a16="http://schemas.microsoft.com/office/drawing/2014/main" id="{8C50C263-6D51-E70F-C243-A9D621953D2C}"/>
              </a:ext>
            </a:extLst>
          </p:cNvPr>
          <p:cNvSpPr>
            <a:spLocks noGrp="1"/>
          </p:cNvSpPr>
          <p:nvPr>
            <p:ph idx="1"/>
          </p:nvPr>
        </p:nvSpPr>
        <p:spPr>
          <a:xfrm>
            <a:off x="838200" y="1825626"/>
            <a:ext cx="10515600" cy="1224702"/>
          </a:xfrm>
        </p:spPr>
        <p:txBody>
          <a:bodyPr>
            <a:normAutofit lnSpcReduction="10000"/>
          </a:bodyPr>
          <a:lstStyle/>
          <a:p>
            <a:r>
              <a:rPr lang="en-US" dirty="0"/>
              <a:t>Where is the password stored ? – in separate shadow </a:t>
            </a:r>
            <a:r>
              <a:rPr lang="en-US" dirty="0" err="1"/>
              <a:t>pwd</a:t>
            </a:r>
            <a:r>
              <a:rPr lang="en-US" dirty="0"/>
              <a:t> file(encrypted) which is readable only by privileged users i.e. superusers or shadow groups.</a:t>
            </a:r>
          </a:p>
          <a:p>
            <a:endParaRPr lang="en-US" dirty="0"/>
          </a:p>
        </p:txBody>
      </p:sp>
      <p:pic>
        <p:nvPicPr>
          <p:cNvPr id="5" name="Picture 4">
            <a:extLst>
              <a:ext uri="{FF2B5EF4-FFF2-40B4-BE49-F238E27FC236}">
                <a16:creationId xmlns:a16="http://schemas.microsoft.com/office/drawing/2014/main" id="{9D3C03DE-CBD4-C08A-5A32-7937D9B248ED}"/>
              </a:ext>
            </a:extLst>
          </p:cNvPr>
          <p:cNvPicPr>
            <a:picLocks noChangeAspect="1"/>
          </p:cNvPicPr>
          <p:nvPr/>
        </p:nvPicPr>
        <p:blipFill>
          <a:blip r:embed="rId2"/>
          <a:stretch>
            <a:fillRect/>
          </a:stretch>
        </p:blipFill>
        <p:spPr>
          <a:xfrm>
            <a:off x="1012122" y="3151188"/>
            <a:ext cx="4955909" cy="2855579"/>
          </a:xfrm>
          <a:prstGeom prst="rect">
            <a:avLst/>
          </a:prstGeom>
        </p:spPr>
      </p:pic>
      <p:sp>
        <p:nvSpPr>
          <p:cNvPr id="7" name="TextBox 6">
            <a:extLst>
              <a:ext uri="{FF2B5EF4-FFF2-40B4-BE49-F238E27FC236}">
                <a16:creationId xmlns:a16="http://schemas.microsoft.com/office/drawing/2014/main" id="{8011EE7F-A92D-0FD7-69DA-2AC887831E62}"/>
              </a:ext>
            </a:extLst>
          </p:cNvPr>
          <p:cNvSpPr txBox="1"/>
          <p:nvPr/>
        </p:nvSpPr>
        <p:spPr>
          <a:xfrm>
            <a:off x="6570852" y="3286125"/>
            <a:ext cx="4699897" cy="2862322"/>
          </a:xfrm>
          <a:prstGeom prst="rect">
            <a:avLst/>
          </a:prstGeom>
          <a:noFill/>
        </p:spPr>
        <p:txBody>
          <a:bodyPr wrap="square">
            <a:spAutoFit/>
          </a:bodyPr>
          <a:lstStyle/>
          <a:p>
            <a:r>
              <a:rPr lang="en-GB" dirty="0"/>
              <a:t>On modern UNIX/Linux systems, encrypted (hashed + salted) passwords are stored in the separate file </a:t>
            </a:r>
            <a:r>
              <a:rPr lang="en-GB" dirty="0">
                <a:latin typeface="Courier New" panose="02070309020205020404" pitchFamily="49" charset="0"/>
              </a:rPr>
              <a:t>/etc/shadow</a:t>
            </a:r>
            <a:r>
              <a:rPr lang="en-GB" dirty="0"/>
              <a:t>, which is readable only by privileged users such as root. </a:t>
            </a:r>
            <a:r>
              <a:rPr lang="en-GB" dirty="0">
                <a:latin typeface="Courier New" panose="02070309020205020404" pitchFamily="49" charset="0"/>
              </a:rPr>
              <a:t>/etc/passwd</a:t>
            </a:r>
            <a:r>
              <a:rPr lang="en-GB" dirty="0"/>
              <a:t> remains world-readable but contains only placeholders for the password field.</a:t>
            </a:r>
          </a:p>
          <a:p>
            <a:endParaRPr lang="en-GB" dirty="0"/>
          </a:p>
          <a:p>
            <a:r>
              <a:rPr lang="en-GB" b="1" dirty="0"/>
              <a:t>Note: hashing works</a:t>
            </a:r>
            <a:r>
              <a:rPr lang="en-GB" dirty="0"/>
              <a:t> (like salts, algorithms: DES, MD5, SHA-256, SHA-512, </a:t>
            </a:r>
            <a:r>
              <a:rPr lang="en-GB" dirty="0" err="1"/>
              <a:t>bcrypt</a:t>
            </a:r>
            <a:r>
              <a:rPr lang="en-GB" dirty="0"/>
              <a:t>)</a:t>
            </a:r>
            <a:endParaRPr lang="en-US" dirty="0"/>
          </a:p>
        </p:txBody>
      </p:sp>
    </p:spTree>
    <p:extLst>
      <p:ext uri="{BB962C8B-B14F-4D97-AF65-F5344CB8AC3E}">
        <p14:creationId xmlns:p14="http://schemas.microsoft.com/office/powerpoint/2010/main" val="1296584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117380-5F10-3590-40DC-B5739E457094}"/>
              </a:ext>
            </a:extLst>
          </p:cNvPr>
          <p:cNvSpPr>
            <a:spLocks noGrp="1"/>
          </p:cNvSpPr>
          <p:nvPr>
            <p:ph type="title"/>
          </p:nvPr>
        </p:nvSpPr>
        <p:spPr>
          <a:xfrm>
            <a:off x="8198" y="153564"/>
            <a:ext cx="3892775" cy="558560"/>
          </a:xfrm>
        </p:spPr>
        <p:txBody>
          <a:bodyPr anchor="b">
            <a:normAutofit/>
          </a:bodyPr>
          <a:lstStyle/>
          <a:p>
            <a:pPr algn="r"/>
            <a:r>
              <a:rPr lang="en-US" sz="2700" dirty="0">
                <a:solidFill>
                  <a:srgbClr val="FFFFFF"/>
                </a:solidFill>
              </a:rPr>
              <a:t>Shadow file - /</a:t>
            </a:r>
            <a:r>
              <a:rPr lang="en-US" sz="2700" dirty="0" err="1">
                <a:solidFill>
                  <a:srgbClr val="FFFFFF"/>
                </a:solidFill>
              </a:rPr>
              <a:t>etc</a:t>
            </a:r>
            <a:r>
              <a:rPr lang="en-US" sz="2700" dirty="0">
                <a:solidFill>
                  <a:srgbClr val="FFFFFF"/>
                </a:solidFill>
              </a:rPr>
              <a:t>/shadow</a:t>
            </a:r>
          </a:p>
        </p:txBody>
      </p:sp>
      <p:sp>
        <p:nvSpPr>
          <p:cNvPr id="3" name="Content Placeholder 2">
            <a:extLst>
              <a:ext uri="{FF2B5EF4-FFF2-40B4-BE49-F238E27FC236}">
                <a16:creationId xmlns:a16="http://schemas.microsoft.com/office/drawing/2014/main" id="{53F683BC-BD9D-0FB9-B5EF-AA18875C0E3D}"/>
              </a:ext>
            </a:extLst>
          </p:cNvPr>
          <p:cNvSpPr>
            <a:spLocks noGrp="1"/>
          </p:cNvSpPr>
          <p:nvPr>
            <p:ph idx="1"/>
          </p:nvPr>
        </p:nvSpPr>
        <p:spPr>
          <a:xfrm>
            <a:off x="4835711" y="345185"/>
            <a:ext cx="6555347" cy="6285960"/>
          </a:xfrm>
        </p:spPr>
        <p:txBody>
          <a:bodyPr anchor="ctr">
            <a:noAutofit/>
          </a:bodyPr>
          <a:lstStyle/>
          <a:p>
            <a:pPr marL="0" indent="0">
              <a:buNone/>
            </a:pPr>
            <a:r>
              <a:rPr lang="en-GB" sz="1000" b="1" dirty="0"/>
              <a:t>1. Is shadow a directory?</a:t>
            </a:r>
          </a:p>
          <a:p>
            <a:pPr lvl="1"/>
            <a:r>
              <a:rPr lang="en-GB" sz="1000" dirty="0"/>
              <a:t>❌ No.</a:t>
            </a:r>
          </a:p>
          <a:p>
            <a:pPr lvl="1"/>
            <a:r>
              <a:rPr lang="en-GB" sz="1000" b="1" dirty="0"/>
              <a:t>/etc/shadow is not a directory</a:t>
            </a:r>
            <a:r>
              <a:rPr lang="en-GB" sz="1000" dirty="0"/>
              <a:t>, it’s a </a:t>
            </a:r>
            <a:r>
              <a:rPr lang="en-GB" sz="1000" b="1" dirty="0"/>
              <a:t>plain text file</a:t>
            </a:r>
            <a:r>
              <a:rPr lang="en-GB" sz="1000" dirty="0"/>
              <a:t>.</a:t>
            </a:r>
          </a:p>
          <a:p>
            <a:pPr lvl="1"/>
            <a:r>
              <a:rPr lang="en-GB" sz="1000" dirty="0"/>
              <a:t>Location: /etc/shadow.</a:t>
            </a:r>
          </a:p>
          <a:p>
            <a:pPr lvl="1"/>
            <a:r>
              <a:rPr lang="en-GB" sz="1000" dirty="0"/>
              <a:t>Purpose: store username + hashed password + password aging rules.</a:t>
            </a:r>
          </a:p>
          <a:p>
            <a:pPr marL="0" indent="0">
              <a:buNone/>
            </a:pPr>
            <a:r>
              <a:rPr lang="en-GB" sz="1000" dirty="0"/>
              <a:t>2. </a:t>
            </a:r>
            <a:r>
              <a:rPr lang="en-GB" sz="1000" b="1" dirty="0"/>
              <a:t>What does “group = shadow” mean?</a:t>
            </a:r>
          </a:p>
          <a:p>
            <a:pPr lvl="1"/>
            <a:r>
              <a:rPr lang="en-US" sz="1000" dirty="0"/>
              <a:t>ls -l /</a:t>
            </a:r>
            <a:r>
              <a:rPr lang="en-US" sz="1000" dirty="0" err="1"/>
              <a:t>etc</a:t>
            </a:r>
            <a:r>
              <a:rPr lang="en-US" sz="1000" dirty="0"/>
              <a:t>/shadow</a:t>
            </a:r>
          </a:p>
          <a:p>
            <a:pPr lvl="1"/>
            <a:r>
              <a:rPr lang="en-GB" sz="1000" dirty="0"/>
              <a:t>You’ll typically see something like: -</a:t>
            </a:r>
            <a:r>
              <a:rPr lang="en-GB" sz="1000" dirty="0" err="1"/>
              <a:t>rw</a:t>
            </a:r>
            <a:r>
              <a:rPr lang="en-GB" sz="1000" dirty="0"/>
              <a:t>-r----- 1 root shadow 1550 Sep 13 12:00 /etc/shadow</a:t>
            </a:r>
          </a:p>
          <a:p>
            <a:pPr lvl="1"/>
            <a:r>
              <a:rPr lang="en-US" sz="1000" b="1" dirty="0"/>
              <a:t>Owner:</a:t>
            </a:r>
            <a:r>
              <a:rPr lang="en-US" sz="1000" dirty="0"/>
              <a:t> root</a:t>
            </a:r>
          </a:p>
          <a:p>
            <a:pPr lvl="1"/>
            <a:r>
              <a:rPr lang="en-US" sz="1000" b="1" dirty="0"/>
              <a:t>Group:</a:t>
            </a:r>
            <a:r>
              <a:rPr lang="en-US" sz="1000" dirty="0"/>
              <a:t> shadow </a:t>
            </a:r>
          </a:p>
          <a:p>
            <a:pPr lvl="1"/>
            <a:r>
              <a:rPr lang="en-US" sz="1000" b="1" dirty="0"/>
              <a:t>Permissions:</a:t>
            </a:r>
            <a:r>
              <a:rPr lang="en-US" sz="1000" dirty="0"/>
              <a:t> </a:t>
            </a:r>
            <a:r>
              <a:rPr lang="en-US" sz="1000" dirty="0" err="1"/>
              <a:t>rw</a:t>
            </a:r>
            <a:r>
              <a:rPr lang="en-US" sz="1000" dirty="0"/>
              <a:t>- r-- ---</a:t>
            </a:r>
          </a:p>
          <a:p>
            <a:pPr marL="457200" lvl="1" indent="0">
              <a:buNone/>
            </a:pPr>
            <a:r>
              <a:rPr lang="en-GB" sz="1000" dirty="0"/>
              <a:t>This means:</a:t>
            </a:r>
          </a:p>
          <a:p>
            <a:pPr lvl="1"/>
            <a:r>
              <a:rPr lang="en-GB" sz="1000" dirty="0"/>
              <a:t>Root can read &amp; write.</a:t>
            </a:r>
          </a:p>
          <a:p>
            <a:pPr lvl="1"/>
            <a:r>
              <a:rPr lang="en-GB" sz="1000" dirty="0"/>
              <a:t>Anyone in the </a:t>
            </a:r>
            <a:r>
              <a:rPr lang="en-GB" sz="1000" b="1" dirty="0"/>
              <a:t>shadow group</a:t>
            </a:r>
            <a:r>
              <a:rPr lang="en-GB" sz="1000" dirty="0"/>
              <a:t> can read the file.</a:t>
            </a:r>
          </a:p>
          <a:p>
            <a:pPr lvl="1"/>
            <a:r>
              <a:rPr lang="en-GB" sz="1000" dirty="0"/>
              <a:t>Others have no access.</a:t>
            </a:r>
          </a:p>
          <a:p>
            <a:pPr marL="0" indent="0">
              <a:buNone/>
            </a:pPr>
            <a:r>
              <a:rPr lang="en-GB" sz="1000" b="1" dirty="0"/>
              <a:t>3. Who is in the shadow group?</a:t>
            </a:r>
          </a:p>
          <a:p>
            <a:pPr lvl="1"/>
            <a:r>
              <a:rPr lang="en-GB" sz="1000" b="1" dirty="0"/>
              <a:t>Regular users are NOT in this group.</a:t>
            </a:r>
            <a:endParaRPr lang="en-GB" sz="1000" dirty="0"/>
          </a:p>
          <a:p>
            <a:pPr lvl="1"/>
            <a:r>
              <a:rPr lang="en-GB" sz="1000" dirty="0"/>
              <a:t>Instead, </a:t>
            </a:r>
            <a:r>
              <a:rPr lang="en-GB" sz="1000" b="1" dirty="0"/>
              <a:t>system programs</a:t>
            </a:r>
            <a:r>
              <a:rPr lang="en-GB" sz="1000" dirty="0"/>
              <a:t> that need to verify passwords (system daemons - like login, </a:t>
            </a:r>
            <a:r>
              <a:rPr lang="en-GB" sz="1000" dirty="0" err="1"/>
              <a:t>sshd</a:t>
            </a:r>
            <a:r>
              <a:rPr lang="en-GB" sz="1000" dirty="0"/>
              <a:t>, </a:t>
            </a:r>
            <a:r>
              <a:rPr lang="en-GB" sz="1000" dirty="0" err="1"/>
              <a:t>su</a:t>
            </a:r>
            <a:r>
              <a:rPr lang="en-GB" sz="1000" dirty="0"/>
              <a:t>, PAM modules) are given the ability to run with group shadow. </a:t>
            </a:r>
            <a:r>
              <a:rPr lang="en-GB" sz="1000" b="1" dirty="0"/>
              <a:t>(</a:t>
            </a:r>
            <a:r>
              <a:rPr lang="en-GB" sz="1000" b="1" dirty="0" err="1"/>
              <a:t>Acces</a:t>
            </a:r>
            <a:r>
              <a:rPr lang="en-GB" sz="1000" b="1" dirty="0"/>
              <a:t> to shadow file)</a:t>
            </a:r>
          </a:p>
          <a:p>
            <a:pPr lvl="1"/>
            <a:r>
              <a:rPr lang="en-GB" sz="1000" dirty="0"/>
              <a:t>This lets them read /etc/shadow to fetch the hash → then they hash the password you typed and compare.</a:t>
            </a:r>
          </a:p>
          <a:p>
            <a:pPr lvl="1"/>
            <a:r>
              <a:rPr lang="en-GB" sz="1000" dirty="0"/>
              <a:t>⚠️ If a normal user were added to shadow group, they could steal everyone’s hashes and crack them offline. That’s why it’s tightly controlled.</a:t>
            </a:r>
          </a:p>
          <a:p>
            <a:pPr marL="457200" lvl="1" indent="0">
              <a:buNone/>
            </a:pPr>
            <a:r>
              <a:rPr lang="en-GB" sz="1000" dirty="0"/>
              <a:t>Note: System daemons – </a:t>
            </a:r>
          </a:p>
          <a:p>
            <a:pPr marL="457200" lvl="1" indent="0">
              <a:buNone/>
            </a:pPr>
            <a:r>
              <a:rPr lang="en-GB" sz="1000" b="1" dirty="0"/>
              <a:t>System daemons</a:t>
            </a:r>
            <a:r>
              <a:rPr lang="en-GB" sz="1000" dirty="0"/>
              <a:t> are background processes (services) that the OS starts, not directly tied to a user’s shell/terminal.</a:t>
            </a:r>
          </a:p>
          <a:p>
            <a:pPr marL="457200" lvl="1" indent="0">
              <a:buNone/>
            </a:pPr>
            <a:r>
              <a:rPr lang="en-GB" sz="1000" dirty="0"/>
              <a:t>They often run with </a:t>
            </a:r>
            <a:r>
              <a:rPr lang="en-GB" sz="1000" b="1" dirty="0"/>
              <a:t>root</a:t>
            </a:r>
            <a:r>
              <a:rPr lang="en-GB" sz="1000" dirty="0"/>
              <a:t> or special group privileges (like shadow) so they can read /etc/shadow to </a:t>
            </a:r>
            <a:r>
              <a:rPr lang="en-GB" sz="1000" b="1" dirty="0"/>
              <a:t>verify your password</a:t>
            </a:r>
            <a:r>
              <a:rPr lang="en-GB" sz="1000" dirty="0"/>
              <a:t> when you log in.</a:t>
            </a:r>
          </a:p>
          <a:p>
            <a:pPr lvl="1"/>
            <a:r>
              <a:rPr lang="en-US" sz="1000" dirty="0"/>
              <a:t>Examples: </a:t>
            </a:r>
            <a:r>
              <a:rPr lang="en-US" sz="1000" b="1" dirty="0" err="1"/>
              <a:t>sshd</a:t>
            </a:r>
            <a:r>
              <a:rPr lang="en-US" sz="1000" dirty="0"/>
              <a:t> → handles SSH login, </a:t>
            </a:r>
            <a:r>
              <a:rPr lang="en-US" sz="1000" b="1" dirty="0"/>
              <a:t>login</a:t>
            </a:r>
            <a:r>
              <a:rPr lang="en-US" sz="1000" dirty="0"/>
              <a:t> → checks passwords at console login, </a:t>
            </a:r>
            <a:r>
              <a:rPr lang="en-US" sz="1000" b="1" dirty="0" err="1"/>
              <a:t>cron</a:t>
            </a:r>
            <a:r>
              <a:rPr lang="en-US" sz="1000" dirty="0"/>
              <a:t> → runs scheduled jobs, </a:t>
            </a:r>
            <a:r>
              <a:rPr lang="en-US" sz="1000" b="1" dirty="0" err="1"/>
              <a:t>systemd</a:t>
            </a:r>
            <a:r>
              <a:rPr lang="en-US" sz="1000" dirty="0"/>
              <a:t> → manages services</a:t>
            </a:r>
          </a:p>
          <a:p>
            <a:pPr marL="457200" lvl="1" indent="0">
              <a:buNone/>
            </a:pPr>
            <a:r>
              <a:rPr lang="en-GB" sz="1200" b="1" dirty="0"/>
              <a:t>system daemons act as the middlemen that verify your password against /etc/shadow.</a:t>
            </a:r>
          </a:p>
          <a:p>
            <a:pPr marL="457200" lvl="1" indent="0">
              <a:buNone/>
            </a:pPr>
            <a:endParaRPr lang="en-US" sz="1000" dirty="0"/>
          </a:p>
        </p:txBody>
      </p:sp>
    </p:spTree>
    <p:extLst>
      <p:ext uri="{BB962C8B-B14F-4D97-AF65-F5344CB8AC3E}">
        <p14:creationId xmlns:p14="http://schemas.microsoft.com/office/powerpoint/2010/main" val="813013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5F804-588A-0951-F565-DC44BB770859}"/>
              </a:ext>
            </a:extLst>
          </p:cNvPr>
          <p:cNvSpPr>
            <a:spLocks noGrp="1"/>
          </p:cNvSpPr>
          <p:nvPr>
            <p:ph type="title"/>
          </p:nvPr>
        </p:nvSpPr>
        <p:spPr/>
        <p:txBody>
          <a:bodyPr/>
          <a:lstStyle/>
          <a:p>
            <a:r>
              <a:rPr lang="en-US" dirty="0"/>
              <a:t>Directories, links and files</a:t>
            </a:r>
          </a:p>
        </p:txBody>
      </p:sp>
      <p:pic>
        <p:nvPicPr>
          <p:cNvPr id="7" name="Content Placeholder 6" descr="A diagram of a computer network&#10;&#10;AI-generated content may be incorrect.">
            <a:extLst>
              <a:ext uri="{FF2B5EF4-FFF2-40B4-BE49-F238E27FC236}">
                <a16:creationId xmlns:a16="http://schemas.microsoft.com/office/drawing/2014/main" id="{BBC28933-ECB8-AA9C-2D2B-A39D4DB7130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70831" y="1825625"/>
            <a:ext cx="7250338" cy="4351338"/>
          </a:xfrm>
        </p:spPr>
      </p:pic>
    </p:spTree>
    <p:extLst>
      <p:ext uri="{BB962C8B-B14F-4D97-AF65-F5344CB8AC3E}">
        <p14:creationId xmlns:p14="http://schemas.microsoft.com/office/powerpoint/2010/main" val="14193793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2507</TotalTime>
  <Words>4639</Words>
  <Application>Microsoft Office PowerPoint</Application>
  <PresentationFormat>Widescreen</PresentationFormat>
  <Paragraphs>362</Paragraphs>
  <Slides>55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Arial Unicode MS</vt:lpstr>
      <vt:lpstr>Aptos</vt:lpstr>
      <vt:lpstr>Aptos Display</vt:lpstr>
      <vt:lpstr>Arial</vt:lpstr>
      <vt:lpstr>Courier New</vt:lpstr>
      <vt:lpstr>Office Theme</vt:lpstr>
      <vt:lpstr>LINUX</vt:lpstr>
      <vt:lpstr>Kernel</vt:lpstr>
      <vt:lpstr>Kernel, Shell, App</vt:lpstr>
      <vt:lpstr>Shell</vt:lpstr>
      <vt:lpstr>User - /etc/pwd </vt:lpstr>
      <vt:lpstr>Groups - /etc/group  </vt:lpstr>
      <vt:lpstr>Superuser(root)</vt:lpstr>
      <vt:lpstr>Shadow file - /etc/shadow</vt:lpstr>
      <vt:lpstr>Directories, links and files</vt:lpstr>
      <vt:lpstr>File Types</vt:lpstr>
      <vt:lpstr>File I/O model</vt:lpstr>
      <vt:lpstr>Programs</vt:lpstr>
      <vt:lpstr>Process</vt:lpstr>
      <vt:lpstr>Types of process</vt:lpstr>
      <vt:lpstr>Inter process comm(ipc) &amp; isolation</vt:lpstr>
      <vt:lpstr>Signals</vt:lpstr>
      <vt:lpstr>User mode vs Kernel Mode</vt:lpstr>
      <vt:lpstr>Library function, execution of c program, System call</vt:lpstr>
      <vt:lpstr>Ex: of system calls</vt:lpstr>
      <vt:lpstr>Files I/O operation</vt:lpstr>
      <vt:lpstr>FD</vt:lpstr>
      <vt:lpstr>Sys call </vt:lpstr>
      <vt:lpstr>SYS CALL Working</vt:lpstr>
      <vt:lpstr>Types pf Sys call </vt:lpstr>
      <vt:lpstr>1. Open() – sys call (returns int)</vt:lpstr>
      <vt:lpstr>Manual - Man 2 open – write in terminal to open manual for open sys call </vt:lpstr>
      <vt:lpstr>manual</vt:lpstr>
      <vt:lpstr>Open() – open an existing file</vt:lpstr>
      <vt:lpstr>Open() – create and open file.</vt:lpstr>
      <vt:lpstr>2. Write()</vt:lpstr>
      <vt:lpstr>Code with append(keeps prev data and appends new one) and truncate(removes all and adds new line), here int used but should use ssize_t -&gt;  </vt:lpstr>
      <vt:lpstr>In vs code write() call execution – ssize_t</vt:lpstr>
      <vt:lpstr>3. Read() – ssize_t </vt:lpstr>
      <vt:lpstr>Read() – first 10 bytes of the file</vt:lpstr>
      <vt:lpstr>Read flow:</vt:lpstr>
      <vt:lpstr> What actually happens in read() </vt:lpstr>
      <vt:lpstr>Reaching EOF while reading.</vt:lpstr>
      <vt:lpstr>Note: Why buffer ≥ count is necessary</vt:lpstr>
      <vt:lpstr>This phrase “file/socket/device” comes up a lot in system calls like open(), read(), write(), etc. Let’s break it down clearly: </vt:lpstr>
      <vt:lpstr>Printing format</vt:lpstr>
      <vt:lpstr>Lseek() sys call – to read next set of bytes from file.</vt:lpstr>
      <vt:lpstr>Lseek with SEEK_SET</vt:lpstr>
      <vt:lpstr>Race Condition</vt:lpstr>
      <vt:lpstr>Atomicity in Linux or system programming – to avoid race cond.</vt:lpstr>
      <vt:lpstr>Process</vt:lpstr>
      <vt:lpstr>PowerPoint Presentation</vt:lpstr>
      <vt:lpstr>PID and PPID</vt:lpstr>
      <vt:lpstr>Getpid()</vt:lpstr>
      <vt:lpstr>PowerPoint Presentation</vt:lpstr>
      <vt:lpstr>Process State</vt:lpstr>
      <vt:lpstr>Process state</vt:lpstr>
      <vt:lpstr>Process Memory Layout</vt:lpstr>
      <vt:lpstr>Malloc &amp; Calloc – dynamic memory allocation in linux</vt:lpstr>
      <vt:lpstr>Fork()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Harsh Thakur</dc:creator>
  <cp:lastModifiedBy>Harsh Thakur</cp:lastModifiedBy>
  <cp:revision>74</cp:revision>
  <dcterms:created xsi:type="dcterms:W3CDTF">2025-09-13T06:19:19Z</dcterms:created>
  <dcterms:modified xsi:type="dcterms:W3CDTF">2025-09-19T05:09:35Z</dcterms:modified>
</cp:coreProperties>
</file>

<file path=docProps/thumbnail.jpeg>
</file>